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1.xml" ContentType="application/vnd.openxmlformats-officedocument.presentationml.notesSlide+xml"/>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7DFCA"/>
          </a:solidFill>
        </a:fill>
      </a:tcStyle>
    </a:wholeTbl>
    <a:band2H>
      <a:tcTxStyle b="def" i="def"/>
      <a:tcStyle>
        <a:tcBdr/>
        <a:fill>
          <a:solidFill>
            <a:srgbClr val="FBF0E6"/>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5CECB"/>
          </a:solidFill>
        </a:fill>
      </a:tcStyle>
    </a:wholeTbl>
    <a:band2H>
      <a:tcTxStyle b="def" i="def"/>
      <a:tcStyle>
        <a:tcBdr/>
        <a:fill>
          <a:solidFill>
            <a:srgbClr val="FAE8E7"/>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EBD5"/>
          </a:solidFill>
        </a:fill>
      </a:tcStyle>
    </a:wholeTbl>
    <a:band2H>
      <a:tcTxStyle b="def" i="def"/>
      <a:tcStyle>
        <a:tcBdr/>
        <a:fill>
          <a:solidFill>
            <a:srgbClr val="E6F5EB"/>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
          <a:latin typeface="Arial"/>
          <a:ea typeface="Arial"/>
          <a:cs typeface="Arial"/>
        </a:font>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ptos"/>
      </a:defRPr>
    </a:lvl1pPr>
    <a:lvl2pPr indent="228600" latinLnBrk="0">
      <a:defRPr sz="1200">
        <a:latin typeface="+mn-lt"/>
        <a:ea typeface="+mn-ea"/>
        <a:cs typeface="+mn-cs"/>
        <a:sym typeface="Aptos"/>
      </a:defRPr>
    </a:lvl2pPr>
    <a:lvl3pPr indent="457200" latinLnBrk="0">
      <a:defRPr sz="1200">
        <a:latin typeface="+mn-lt"/>
        <a:ea typeface="+mn-ea"/>
        <a:cs typeface="+mn-cs"/>
        <a:sym typeface="Aptos"/>
      </a:defRPr>
    </a:lvl3pPr>
    <a:lvl4pPr indent="685800" latinLnBrk="0">
      <a:defRPr sz="1200">
        <a:latin typeface="+mn-lt"/>
        <a:ea typeface="+mn-ea"/>
        <a:cs typeface="+mn-cs"/>
        <a:sym typeface="Aptos"/>
      </a:defRPr>
    </a:lvl4pPr>
    <a:lvl5pPr indent="914400" latinLnBrk="0">
      <a:defRPr sz="1200">
        <a:latin typeface="+mn-lt"/>
        <a:ea typeface="+mn-ea"/>
        <a:cs typeface="+mn-cs"/>
        <a:sym typeface="Aptos"/>
      </a:defRPr>
    </a:lvl5pPr>
    <a:lvl6pPr indent="1143000" latinLnBrk="0">
      <a:defRPr sz="1200">
        <a:latin typeface="+mn-lt"/>
        <a:ea typeface="+mn-ea"/>
        <a:cs typeface="+mn-cs"/>
        <a:sym typeface="Aptos"/>
      </a:defRPr>
    </a:lvl6pPr>
    <a:lvl7pPr indent="1371600" latinLnBrk="0">
      <a:defRPr sz="1200">
        <a:latin typeface="+mn-lt"/>
        <a:ea typeface="+mn-ea"/>
        <a:cs typeface="+mn-cs"/>
        <a:sym typeface="Aptos"/>
      </a:defRPr>
    </a:lvl7pPr>
    <a:lvl8pPr indent="1600200" latinLnBrk="0">
      <a:defRPr sz="1200">
        <a:latin typeface="+mn-lt"/>
        <a:ea typeface="+mn-ea"/>
        <a:cs typeface="+mn-cs"/>
        <a:sym typeface="Aptos"/>
      </a:defRPr>
    </a:lvl8pPr>
    <a:lvl9pPr indent="1828800" latinLnBrk="0">
      <a:defRPr sz="1200">
        <a:latin typeface="+mn-lt"/>
        <a:ea typeface="+mn-ea"/>
        <a:cs typeface="+mn-cs"/>
        <a:sym typeface="Apto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The ADD command performs addition on two signed integer values, contained in two registers. The SUBI and ADDI are operations that add/subtract value from the register and a value contained in the instruction.</a:t>
            </a:r>
          </a:p>
          <a:p>
            <a:pPr/>
            <a:r>
              <a:t>All of the operands are signed, so they include both positive and negative numbers.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4" name="Title Text"/>
          <p:cNvSpPr txBox="1"/>
          <p:nvPr>
            <p:ph type="title"/>
          </p:nvPr>
        </p:nvSpPr>
        <p:spPr>
          <a:xfrm>
            <a:off x="517869" y="978408"/>
            <a:ext cx="5021186" cy="5074226"/>
          </a:xfrm>
          <a:prstGeom prst="rect">
            <a:avLst/>
          </a:prstGeom>
        </p:spPr>
        <p:txBody>
          <a:bodyPr/>
          <a:lstStyle/>
          <a:p>
            <a:pPr/>
            <a:r>
              <a:t>Title Text</a:t>
            </a:r>
          </a:p>
        </p:txBody>
      </p:sp>
      <p:sp>
        <p:nvSpPr>
          <p:cNvPr id="15" name="Body Level One…"/>
          <p:cNvSpPr txBox="1"/>
          <p:nvPr>
            <p:ph type="body" sz="quarter" idx="1"/>
          </p:nvPr>
        </p:nvSpPr>
        <p:spPr>
          <a:xfrm>
            <a:off x="6662166" y="3602037"/>
            <a:ext cx="5021186" cy="2244582"/>
          </a:xfrm>
          <a:prstGeom prst="rect">
            <a:avLst/>
          </a:prstGeom>
        </p:spPr>
        <p:txBody>
          <a:bodyPr anchor="b"/>
          <a:lstStyle>
            <a:lvl1pPr>
              <a:lnSpc>
                <a:spcPct val="100000"/>
              </a:lnSpc>
              <a:defRPr i="1" sz="2200"/>
            </a:lvl1pPr>
            <a:lvl2pPr marL="0" indent="0">
              <a:lnSpc>
                <a:spcPct val="100000"/>
              </a:lnSpc>
              <a:buSzTx/>
              <a:buNone/>
              <a:defRPr i="1" sz="2200"/>
            </a:lvl2pPr>
            <a:lvl3pPr>
              <a:lnSpc>
                <a:spcPct val="100000"/>
              </a:lnSpc>
              <a:defRPr i="1" sz="2200"/>
            </a:lvl3pPr>
            <a:lvl4pPr marL="0" indent="0">
              <a:lnSpc>
                <a:spcPct val="100000"/>
              </a:lnSpc>
              <a:buSzTx/>
              <a:buNone/>
              <a:defRPr i="1" sz="2200"/>
            </a:lvl4pPr>
            <a:lvl5pPr>
              <a:lnSpc>
                <a:spcPct val="100000"/>
              </a:lnSpc>
              <a:defRPr i="1" sz="2200"/>
            </a:lvl5pPr>
          </a:lstStyle>
          <a:p>
            <a:pPr/>
            <a:r>
              <a:t>Body Level One</a:t>
            </a:r>
          </a:p>
          <a:p>
            <a:pPr lvl="1"/>
            <a:r>
              <a:t>Body Level Two</a:t>
            </a:r>
          </a:p>
          <a:p>
            <a:pPr lvl="2"/>
            <a:r>
              <a:t>Body Level Three</a:t>
            </a:r>
          </a:p>
          <a:p>
            <a:pPr lvl="3"/>
            <a:r>
              <a:t>Body Level Four</a:t>
            </a:r>
          </a:p>
          <a:p>
            <a:pPr lvl="4"/>
            <a:r>
              <a:t>Body Level Five</a:t>
            </a:r>
          </a:p>
        </p:txBody>
      </p:sp>
      <p:sp>
        <p:nvSpPr>
          <p:cNvPr id="16" name="Rectangle 7"/>
          <p:cNvSpPr/>
          <p:nvPr/>
        </p:nvSpPr>
        <p:spPr>
          <a:xfrm>
            <a:off x="6662167" y="6209924"/>
            <a:ext cx="5021184" cy="4572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9" name="Title Text"/>
          <p:cNvSpPr txBox="1"/>
          <p:nvPr>
            <p:ph type="title"/>
          </p:nvPr>
        </p:nvSpPr>
        <p:spPr>
          <a:xfrm>
            <a:off x="517869" y="978408"/>
            <a:ext cx="5020951" cy="2270643"/>
          </a:xfrm>
          <a:prstGeom prst="rect">
            <a:avLst/>
          </a:prstGeom>
        </p:spPr>
        <p:txBody>
          <a:bodyPr/>
          <a:lstStyle>
            <a:lvl1pPr>
              <a:defRPr sz="4400"/>
            </a:lvl1pPr>
          </a:lstStyle>
          <a:p>
            <a:pPr/>
            <a:r>
              <a:t>Title Text</a:t>
            </a:r>
          </a:p>
        </p:txBody>
      </p:sp>
      <p:sp>
        <p:nvSpPr>
          <p:cNvPr id="100" name="Body Level One…"/>
          <p:cNvSpPr txBox="1"/>
          <p:nvPr>
            <p:ph type="body" sz="half" idx="1"/>
          </p:nvPr>
        </p:nvSpPr>
        <p:spPr>
          <a:xfrm>
            <a:off x="6653182" y="987421"/>
            <a:ext cx="5020950" cy="4873628"/>
          </a:xfrm>
          <a:prstGeom prst="rect">
            <a:avLst/>
          </a:prstGeom>
        </p:spPr>
        <p:txBody>
          <a:bodyPr/>
          <a:lstStyle>
            <a:lvl4pPr marL="666205" indent="-391884"/>
          </a:lstStyle>
          <a:p>
            <a:pPr/>
            <a:r>
              <a:t>Body Level One</a:t>
            </a:r>
          </a:p>
          <a:p>
            <a:pPr lvl="1"/>
            <a:r>
              <a:t>Body Level Two</a:t>
            </a:r>
          </a:p>
          <a:p>
            <a:pPr lvl="2"/>
            <a:r>
              <a:t>Body Level Three</a:t>
            </a:r>
          </a:p>
          <a:p>
            <a:pPr lvl="3"/>
            <a:r>
              <a:t>Body Level Four</a:t>
            </a:r>
          </a:p>
          <a:p>
            <a:pPr lvl="4"/>
            <a:r>
              <a:t>Body Level Five</a:t>
            </a:r>
          </a:p>
        </p:txBody>
      </p:sp>
      <p:sp>
        <p:nvSpPr>
          <p:cNvPr id="101" name="Text Placeholder 3"/>
          <p:cNvSpPr/>
          <p:nvPr>
            <p:ph type="body" sz="quarter" idx="21"/>
          </p:nvPr>
        </p:nvSpPr>
        <p:spPr>
          <a:xfrm>
            <a:off x="517868" y="3361037"/>
            <a:ext cx="5020952" cy="2507951"/>
          </a:xfrm>
          <a:prstGeom prst="rect">
            <a:avLst/>
          </a:prstGeom>
        </p:spPr>
        <p:txBody>
          <a:bodyPr/>
          <a:lstStyle/>
          <a:p>
            <a:pPr/>
          </a:p>
        </p:txBody>
      </p:sp>
      <p:sp>
        <p:nvSpPr>
          <p:cNvPr id="102"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9" name="Title Text"/>
          <p:cNvSpPr txBox="1"/>
          <p:nvPr>
            <p:ph type="title"/>
          </p:nvPr>
        </p:nvSpPr>
        <p:spPr>
          <a:xfrm>
            <a:off x="517869" y="978408"/>
            <a:ext cx="5020951" cy="2270643"/>
          </a:xfrm>
          <a:prstGeom prst="rect">
            <a:avLst/>
          </a:prstGeom>
        </p:spPr>
        <p:txBody>
          <a:bodyPr/>
          <a:lstStyle>
            <a:lvl1pPr>
              <a:defRPr sz="4400"/>
            </a:lvl1pPr>
          </a:lstStyle>
          <a:p>
            <a:pPr/>
            <a:r>
              <a:t>Title Text</a:t>
            </a:r>
          </a:p>
        </p:txBody>
      </p:sp>
      <p:sp>
        <p:nvSpPr>
          <p:cNvPr id="110" name="Picture Placeholder 2"/>
          <p:cNvSpPr/>
          <p:nvPr>
            <p:ph type="pic" sz="half" idx="21"/>
          </p:nvPr>
        </p:nvSpPr>
        <p:spPr>
          <a:xfrm>
            <a:off x="6662166" y="987425"/>
            <a:ext cx="5027007" cy="4873625"/>
          </a:xfrm>
          <a:prstGeom prst="rect">
            <a:avLst/>
          </a:prstGeom>
        </p:spPr>
        <p:txBody>
          <a:bodyPr lIns="91439" tIns="45719" rIns="91439" bIns="45719">
            <a:noAutofit/>
          </a:bodyPr>
          <a:lstStyle/>
          <a:p>
            <a:pPr/>
          </a:p>
        </p:txBody>
      </p:sp>
      <p:sp>
        <p:nvSpPr>
          <p:cNvPr id="111" name="Body Level One…"/>
          <p:cNvSpPr txBox="1"/>
          <p:nvPr>
            <p:ph type="body" sz="quarter" idx="1"/>
          </p:nvPr>
        </p:nvSpPr>
        <p:spPr>
          <a:xfrm>
            <a:off x="517869" y="3340441"/>
            <a:ext cx="5020951" cy="2528547"/>
          </a:xfrm>
          <a:prstGeom prst="rect">
            <a:avLst/>
          </a:prstGeom>
        </p:spPr>
        <p:txBody>
          <a:bodyPr/>
          <a:lstStyle>
            <a:lvl1pPr>
              <a:defRPr i="1" sz="2200"/>
            </a:lvl1pPr>
            <a:lvl2pPr marL="0" indent="0">
              <a:buSzTx/>
              <a:buNone/>
              <a:defRPr i="1" sz="2200"/>
            </a:lvl2pPr>
            <a:lvl3pPr>
              <a:defRPr i="1" sz="2200"/>
            </a:lvl3pPr>
            <a:lvl4pPr marL="0" indent="0">
              <a:buSzTx/>
              <a:buNone/>
              <a:defRPr i="1" sz="2200"/>
            </a:lvl4pPr>
            <a:lvl5pPr>
              <a:defRPr i="1" sz="2200"/>
            </a:lvl5pPr>
          </a:lstStyle>
          <a:p>
            <a:pPr/>
            <a:r>
              <a:t>Body Level One</a:t>
            </a:r>
          </a:p>
          <a:p>
            <a:pPr lvl="1"/>
            <a:r>
              <a:t>Body Level Two</a:t>
            </a:r>
          </a:p>
          <a:p>
            <a:pPr lvl="2"/>
            <a:r>
              <a:t>Body Level Three</a:t>
            </a:r>
          </a:p>
          <a:p>
            <a:pPr lvl="3"/>
            <a:r>
              <a:t>Body Level Four</a:t>
            </a:r>
          </a:p>
          <a:p>
            <a:pPr lvl="4"/>
            <a:r>
              <a:t>Body Level Five</a:t>
            </a:r>
          </a:p>
        </p:txBody>
      </p:sp>
      <p:sp>
        <p:nvSpPr>
          <p:cNvPr id="112"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bg>
      <p:bgPr>
        <a:solidFill>
          <a:srgbClr val="000000"/>
        </a:solidFill>
      </p:bgPr>
    </p:bg>
    <p:spTree>
      <p:nvGrpSpPr>
        <p:cNvPr id="1" name=""/>
        <p:cNvGrpSpPr/>
        <p:nvPr/>
      </p:nvGrpSpPr>
      <p:grpSpPr>
        <a:xfrm>
          <a:off x="0" y="0"/>
          <a:ext cx="0" cy="0"/>
          <a:chOff x="0" y="0"/>
          <a:chExt cx="0" cy="0"/>
        </a:xfrm>
      </p:grpSpPr>
      <p:sp>
        <p:nvSpPr>
          <p:cNvPr id="24" name="Rectangle 13"/>
          <p:cNvSpPr/>
          <p:nvPr/>
        </p:nvSpPr>
        <p:spPr>
          <a:xfrm>
            <a:off x="517869" y="508090"/>
            <a:ext cx="5021186"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5" name="Rectangle 7"/>
          <p:cNvSpPr/>
          <p:nvPr/>
        </p:nvSpPr>
        <p:spPr>
          <a:xfrm>
            <a:off x="517869" y="508090"/>
            <a:ext cx="5021186"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6" name="Rectangle 6"/>
          <p:cNvSpPr/>
          <p:nvPr/>
        </p:nvSpPr>
        <p:spPr>
          <a:xfrm>
            <a:off x="517869" y="508090"/>
            <a:ext cx="5021186"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 name="Title Text"/>
          <p:cNvSpPr txBox="1"/>
          <p:nvPr>
            <p:ph type="title"/>
          </p:nvPr>
        </p:nvSpPr>
        <p:spPr>
          <a:xfrm>
            <a:off x="517869" y="978408"/>
            <a:ext cx="5021186" cy="5074226"/>
          </a:xfrm>
          <a:prstGeom prst="rect">
            <a:avLst/>
          </a:prstGeom>
        </p:spPr>
        <p:txBody>
          <a:bodyPr/>
          <a:lstStyle>
            <a:lvl1pPr>
              <a:defRPr>
                <a:solidFill>
                  <a:srgbClr val="FFFFFF"/>
                </a:solidFill>
              </a:defRPr>
            </a:lvl1pPr>
          </a:lstStyle>
          <a:p>
            <a:pPr/>
            <a:r>
              <a:t>Title Text</a:t>
            </a:r>
          </a:p>
        </p:txBody>
      </p:sp>
      <p:sp>
        <p:nvSpPr>
          <p:cNvPr id="28" name="Body Level One…"/>
          <p:cNvSpPr txBox="1"/>
          <p:nvPr>
            <p:ph type="body" sz="quarter" idx="1"/>
          </p:nvPr>
        </p:nvSpPr>
        <p:spPr>
          <a:xfrm>
            <a:off x="6662166" y="3602037"/>
            <a:ext cx="5021186" cy="2244582"/>
          </a:xfrm>
          <a:prstGeom prst="rect">
            <a:avLst/>
          </a:prstGeom>
        </p:spPr>
        <p:txBody>
          <a:bodyPr anchor="b"/>
          <a:lstStyle>
            <a:lvl1pPr>
              <a:lnSpc>
                <a:spcPct val="100000"/>
              </a:lnSpc>
              <a:defRPr i="1" sz="2200">
                <a:solidFill>
                  <a:srgbClr val="FFFFFF"/>
                </a:solidFill>
              </a:defRPr>
            </a:lvl1pPr>
            <a:lvl2pPr marL="0" indent="0">
              <a:lnSpc>
                <a:spcPct val="100000"/>
              </a:lnSpc>
              <a:buSzTx/>
              <a:buNone/>
              <a:defRPr i="1" sz="2200">
                <a:solidFill>
                  <a:srgbClr val="FFFFFF"/>
                </a:solidFill>
              </a:defRPr>
            </a:lvl2pPr>
            <a:lvl3pPr>
              <a:lnSpc>
                <a:spcPct val="100000"/>
              </a:lnSpc>
              <a:defRPr i="1" sz="2200">
                <a:solidFill>
                  <a:srgbClr val="FFFFFF"/>
                </a:solidFill>
              </a:defRPr>
            </a:lvl3pPr>
            <a:lvl4pPr marL="0" indent="0">
              <a:lnSpc>
                <a:spcPct val="100000"/>
              </a:lnSpc>
              <a:buSzTx/>
              <a:buNone/>
              <a:defRPr i="1" sz="2200">
                <a:solidFill>
                  <a:srgbClr val="FFFFFF"/>
                </a:solidFill>
              </a:defRPr>
            </a:lvl4pPr>
            <a:lvl5pPr>
              <a:lnSpc>
                <a:spcPct val="100000"/>
              </a:lnSpc>
              <a:defRPr i="1" sz="2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Rectangle 7"/>
          <p:cNvSpPr/>
          <p:nvPr/>
        </p:nvSpPr>
        <p:spPr>
          <a:xfrm>
            <a:off x="6662167" y="6209924"/>
            <a:ext cx="5021184" cy="4572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6" name="Title Text"/>
          <p:cNvSpPr txBox="1"/>
          <p:nvPr>
            <p:ph type="title"/>
          </p:nvPr>
        </p:nvSpPr>
        <p:spPr>
          <a:xfrm>
            <a:off x="517869" y="978408"/>
            <a:ext cx="5020058" cy="4870976"/>
          </a:xfrm>
          <a:prstGeom prst="rect">
            <a:avLst/>
          </a:prstGeom>
        </p:spPr>
        <p:txBody>
          <a:bodyPr/>
          <a:lstStyle/>
          <a:p>
            <a:pPr/>
            <a:r>
              <a:t>Title Text</a:t>
            </a:r>
          </a:p>
        </p:txBody>
      </p:sp>
      <p:sp>
        <p:nvSpPr>
          <p:cNvPr id="47" name="Body Level One…"/>
          <p:cNvSpPr txBox="1"/>
          <p:nvPr>
            <p:ph type="body" sz="quarter" idx="1"/>
          </p:nvPr>
        </p:nvSpPr>
        <p:spPr>
          <a:xfrm>
            <a:off x="6662166" y="3566638"/>
            <a:ext cx="5021186" cy="2279981"/>
          </a:xfrm>
          <a:prstGeom prst="rect">
            <a:avLst/>
          </a:prstGeom>
        </p:spPr>
        <p:txBody>
          <a:bodyPr anchor="b"/>
          <a:lstStyle>
            <a:lvl1pPr>
              <a:defRPr i="1" sz="2200"/>
            </a:lvl1pPr>
            <a:lvl2pPr marL="0" indent="0">
              <a:buSzTx/>
              <a:buNone/>
              <a:defRPr i="1" sz="2200"/>
            </a:lvl2pPr>
            <a:lvl3pPr>
              <a:defRPr i="1" sz="2200"/>
            </a:lvl3pPr>
            <a:lvl4pPr marL="0" indent="0">
              <a:buSzTx/>
              <a:buNone/>
              <a:defRPr i="1" sz="2200"/>
            </a:lvl4pPr>
            <a:lvl5pPr>
              <a:defRPr i="1" sz="22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5" name="Title Text"/>
          <p:cNvSpPr txBox="1"/>
          <p:nvPr>
            <p:ph type="title"/>
          </p:nvPr>
        </p:nvSpPr>
        <p:spPr>
          <a:xfrm>
            <a:off x="517869" y="978408"/>
            <a:ext cx="5021184" cy="5207700"/>
          </a:xfrm>
          <a:prstGeom prst="rect">
            <a:avLst/>
          </a:prstGeom>
        </p:spPr>
        <p:txBody>
          <a:bodyPr/>
          <a:lstStyle/>
          <a:p>
            <a:pPr/>
            <a:r>
              <a:t>Title Text</a:t>
            </a:r>
          </a:p>
        </p:txBody>
      </p:sp>
      <p:sp>
        <p:nvSpPr>
          <p:cNvPr id="56" name="Body Level One…"/>
          <p:cNvSpPr txBox="1"/>
          <p:nvPr>
            <p:ph type="body" sz="quarter" idx="1"/>
          </p:nvPr>
        </p:nvSpPr>
        <p:spPr>
          <a:xfrm>
            <a:off x="6063048" y="969263"/>
            <a:ext cx="5290752" cy="255511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0">
    <p:spTree>
      <p:nvGrpSpPr>
        <p:cNvPr id="1" name=""/>
        <p:cNvGrpSpPr/>
        <p:nvPr/>
      </p:nvGrpSpPr>
      <p:grpSpPr>
        <a:xfrm>
          <a:off x="0" y="0"/>
          <a:ext cx="0" cy="0"/>
          <a:chOff x="0" y="0"/>
          <a:chExt cx="0" cy="0"/>
        </a:xfrm>
      </p:grpSpPr>
      <p:sp>
        <p:nvSpPr>
          <p:cNvPr id="64" name="Title Text"/>
          <p:cNvSpPr txBox="1"/>
          <p:nvPr>
            <p:ph type="title"/>
          </p:nvPr>
        </p:nvSpPr>
        <p:spPr>
          <a:xfrm>
            <a:off x="517869" y="978408"/>
            <a:ext cx="5021184" cy="5207700"/>
          </a:xfrm>
          <a:prstGeom prst="rect">
            <a:avLst/>
          </a:prstGeom>
        </p:spPr>
        <p:txBody>
          <a:bodyPr/>
          <a:lstStyle/>
          <a:p>
            <a:pPr/>
            <a:r>
              <a:t>Title Text</a:t>
            </a:r>
          </a:p>
        </p:txBody>
      </p:sp>
      <p:sp>
        <p:nvSpPr>
          <p:cNvPr id="65" name="Body Level One…"/>
          <p:cNvSpPr txBox="1"/>
          <p:nvPr>
            <p:ph type="body" sz="quarter" idx="1"/>
          </p:nvPr>
        </p:nvSpPr>
        <p:spPr>
          <a:xfrm>
            <a:off x="6063048" y="969263"/>
            <a:ext cx="5290752" cy="255511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73" name="Rectangle 12"/>
          <p:cNvSpPr/>
          <p:nvPr/>
        </p:nvSpPr>
        <p:spPr>
          <a:xfrm>
            <a:off x="517868" y="508090"/>
            <a:ext cx="11155682" cy="149281"/>
          </a:xfrm>
          <a:prstGeom prst="rect">
            <a:avLst/>
          </a:prstGeom>
          <a:solidFill>
            <a:srgbClr val="000000"/>
          </a:solidFill>
          <a:ln w="12700">
            <a:miter lim="400000"/>
          </a:ln>
        </p:spPr>
        <p:txBody>
          <a:bodyPr lIns="45718" tIns="45718" rIns="45718" bIns="45718" anchor="ctr"/>
          <a:lstStyle/>
          <a:p>
            <a:pPr>
              <a:defRPr>
                <a:effectLst>
                  <a:outerShdw sx="100000" sy="100000" kx="0" ky="0" algn="b" rotWithShape="0" blurRad="38100" dist="19050" dir="2700000">
                    <a:srgbClr val="000000">
                      <a:alpha val="40000"/>
                    </a:srgbClr>
                  </a:outerShdw>
                </a:effectLst>
                <a:latin typeface="Bierstadt"/>
                <a:ea typeface="Bierstadt"/>
                <a:cs typeface="Bierstadt"/>
                <a:sym typeface="Bierstadt"/>
              </a:defRPr>
            </a:pPr>
          </a:p>
        </p:txBody>
      </p:sp>
      <p:sp>
        <p:nvSpPr>
          <p:cNvPr id="74" name="Title Text"/>
          <p:cNvSpPr txBox="1"/>
          <p:nvPr>
            <p:ph type="title"/>
          </p:nvPr>
        </p:nvSpPr>
        <p:spPr>
          <a:xfrm>
            <a:off x="517869" y="978118"/>
            <a:ext cx="11165483" cy="1073057"/>
          </a:xfrm>
          <a:prstGeom prst="rect">
            <a:avLst/>
          </a:prstGeom>
        </p:spPr>
        <p:txBody>
          <a:bodyPr/>
          <a:lstStyle/>
          <a:p>
            <a:pPr/>
            <a:r>
              <a:t>Title Text</a:t>
            </a:r>
          </a:p>
        </p:txBody>
      </p:sp>
      <p:sp>
        <p:nvSpPr>
          <p:cNvPr id="75" name="Body Level One…"/>
          <p:cNvSpPr txBox="1"/>
          <p:nvPr>
            <p:ph type="body" sz="quarter" idx="1"/>
          </p:nvPr>
        </p:nvSpPr>
        <p:spPr>
          <a:xfrm>
            <a:off x="517869" y="2178908"/>
            <a:ext cx="5020058" cy="654910"/>
          </a:xfrm>
          <a:prstGeom prst="rect">
            <a:avLst/>
          </a:prstGeom>
        </p:spPr>
        <p:txBody>
          <a:bodyPr anchor="b"/>
          <a:lstStyle>
            <a:lvl1pPr>
              <a:defRPr i="1" sz="2200"/>
            </a:lvl1pPr>
            <a:lvl2pPr marL="0" indent="0">
              <a:buSzTx/>
              <a:buNone/>
              <a:defRPr i="1" sz="2200"/>
            </a:lvl2pPr>
            <a:lvl3pPr>
              <a:defRPr i="1" sz="2200"/>
            </a:lvl3pPr>
            <a:lvl4pPr marL="0" indent="0">
              <a:buSzTx/>
              <a:buNone/>
              <a:defRPr i="1" sz="2200"/>
            </a:lvl4pPr>
            <a:lvl5pPr>
              <a:defRPr i="1" sz="2200"/>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4"/>
          <p:cNvSpPr/>
          <p:nvPr>
            <p:ph type="body" sz="quarter" idx="21"/>
          </p:nvPr>
        </p:nvSpPr>
        <p:spPr>
          <a:xfrm>
            <a:off x="6662166" y="2178908"/>
            <a:ext cx="5021185" cy="654910"/>
          </a:xfrm>
          <a:prstGeom prst="rect">
            <a:avLst/>
          </a:prstGeom>
        </p:spPr>
        <p:txBody>
          <a:bodyPr anchor="b"/>
          <a:lstStyle/>
          <a:p>
            <a:pPr/>
          </a:p>
        </p:txBody>
      </p:sp>
      <p:sp>
        <p:nvSpPr>
          <p:cNvPr id="77"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2" name="Slide Number"/>
          <p:cNvSpPr txBox="1"/>
          <p:nvPr>
            <p:ph type="sldNum" sz="quarter" idx="2"/>
          </p:nvPr>
        </p:nvSpPr>
        <p:spPr>
          <a:xfrm>
            <a:off x="11860952" y="6487407"/>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 name="Rectangle 7"/>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 name="Rectangle 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5" name="Title Text"/>
          <p:cNvSpPr txBox="1"/>
          <p:nvPr>
            <p:ph type="title"/>
          </p:nvPr>
        </p:nvSpPr>
        <p:spPr>
          <a:xfrm>
            <a:off x="517869" y="978408"/>
            <a:ext cx="5021184" cy="48704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6" name="Body Level One…"/>
          <p:cNvSpPr txBox="1"/>
          <p:nvPr>
            <p:ph type="body" idx="1"/>
          </p:nvPr>
        </p:nvSpPr>
        <p:spPr>
          <a:xfrm>
            <a:off x="6662166" y="969263"/>
            <a:ext cx="5021185" cy="4870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1860952" y="6487407"/>
            <a:ext cx="231275" cy="231139"/>
          </a:xfrm>
          <a:prstGeom prst="rect">
            <a:avLst/>
          </a:prstGeom>
          <a:ln w="12700">
            <a:miter lim="400000"/>
          </a:ln>
        </p:spPr>
        <p:txBody>
          <a:bodyPr wrap="none" lIns="45718" tIns="45718" rIns="45718" bIns="45718" anchor="ctr">
            <a:spAutoFit/>
          </a:bodyPr>
          <a:lstStyle>
            <a:lvl1pPr algn="r">
              <a:defRPr sz="900">
                <a:latin typeface="Bierstadt"/>
                <a:ea typeface="Bierstadt"/>
                <a:cs typeface="Bierstadt"/>
                <a:sym typeface="Bierstad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1pPr>
      <a:lvl2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2pPr>
      <a:lvl3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3pPr>
      <a:lvl4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4pPr>
      <a:lvl5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5pPr>
      <a:lvl6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6pPr>
      <a:lvl7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7pPr>
      <a:lvl8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8pPr>
      <a:lvl9pPr marL="0" marR="0" indent="0" algn="l" defTabSz="914400" rtl="0" latinLnBrk="0">
        <a:lnSpc>
          <a:spcPct val="100000"/>
        </a:lnSpc>
        <a:spcBef>
          <a:spcPts val="0"/>
        </a:spcBef>
        <a:spcAft>
          <a:spcPts val="0"/>
        </a:spcAft>
        <a:buClrTx/>
        <a:buSzTx/>
        <a:buFontTx/>
        <a:buNone/>
        <a:tabLst/>
        <a:defRPr b="1" baseline="0" cap="none" i="0" spc="0" strike="noStrike" sz="5400" u="none">
          <a:solidFill>
            <a:srgbClr val="000000"/>
          </a:solidFill>
          <a:uFillTx/>
          <a:latin typeface="Bierstadt"/>
          <a:ea typeface="Bierstadt"/>
          <a:cs typeface="Bierstadt"/>
          <a:sym typeface="Bierstadt"/>
        </a:defRPr>
      </a:lvl9pPr>
    </p:titleStyle>
    <p:bodyStyle>
      <a:lvl1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Bierstadt"/>
          <a:ea typeface="Bierstadt"/>
          <a:cs typeface="Bierstadt"/>
          <a:sym typeface="Bierstadt"/>
        </a:defRPr>
      </a:lvl1pPr>
      <a:lvl2pPr marL="304800" marR="0" indent="-3048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2pPr>
      <a:lvl3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Bierstadt"/>
          <a:ea typeface="Bierstadt"/>
          <a:cs typeface="Bierstadt"/>
          <a:sym typeface="Bierstadt"/>
        </a:defRPr>
      </a:lvl3pPr>
      <a:lvl4pPr marL="617219" marR="0" indent="-342899"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4pPr>
      <a:lvl5pPr marL="0" marR="0" indent="0" algn="l" defTabSz="914400" rtl="0" latinLnBrk="0">
        <a:lnSpc>
          <a:spcPct val="110000"/>
        </a:lnSpc>
        <a:spcBef>
          <a:spcPts val="1000"/>
        </a:spcBef>
        <a:spcAft>
          <a:spcPts val="0"/>
        </a:spcAft>
        <a:buClrTx/>
        <a:buSzTx/>
        <a:buFontTx/>
        <a:buNone/>
        <a:tabLst/>
        <a:defRPr b="0" baseline="0" cap="none" i="0" spc="0" strike="noStrike" sz="2000" u="none">
          <a:solidFill>
            <a:srgbClr val="000000"/>
          </a:solidFill>
          <a:uFillTx/>
          <a:latin typeface="Bierstadt"/>
          <a:ea typeface="Bierstadt"/>
          <a:cs typeface="Bierstadt"/>
          <a:sym typeface="Bierstadt"/>
        </a:defRPr>
      </a:lvl5pPr>
      <a:lvl6pPr marL="25400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6pPr>
      <a:lvl7pPr marL="29972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7pPr>
      <a:lvl8pPr marL="34544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8pPr>
      <a:lvl9pPr marL="3911600" marR="0" indent="-254000" algn="l" defTabSz="914400" rtl="0" latinLnBrk="0">
        <a:lnSpc>
          <a:spcPct val="110000"/>
        </a:lnSpc>
        <a:spcBef>
          <a:spcPts val="1000"/>
        </a:spcBef>
        <a:spcAft>
          <a:spcPts val="0"/>
        </a:spcAft>
        <a:buClrTx/>
        <a:buSzPct val="100000"/>
        <a:buFontTx/>
        <a:buChar char="•"/>
        <a:tabLst/>
        <a:defRPr b="0" baseline="0" cap="none" i="0" spc="0" strike="noStrike" sz="2000" u="none">
          <a:solidFill>
            <a:srgbClr val="000000"/>
          </a:solidFill>
          <a:uFillTx/>
          <a:latin typeface="Bierstadt"/>
          <a:ea typeface="Bierstadt"/>
          <a:cs typeface="Bierstadt"/>
          <a:sym typeface="Bierstad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Bierstad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ectangle 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122" name="Picture 3" descr="Picture 3"/>
          <p:cNvPicPr>
            <a:picLocks noChangeAspect="1"/>
          </p:cNvPicPr>
          <p:nvPr/>
        </p:nvPicPr>
        <p:blipFill>
          <a:blip r:embed="rId2">
            <a:extLst/>
          </a:blip>
          <a:srcRect l="13338" t="0" r="22972" b="1"/>
          <a:stretch>
            <a:fillRect/>
          </a:stretch>
        </p:blipFill>
        <p:spPr>
          <a:xfrm>
            <a:off x="525663" y="508088"/>
            <a:ext cx="5570338" cy="5837917"/>
          </a:xfrm>
          <a:prstGeom prst="rect">
            <a:avLst/>
          </a:prstGeom>
          <a:ln w="12700">
            <a:miter lim="400000"/>
          </a:ln>
        </p:spPr>
      </p:pic>
      <p:sp>
        <p:nvSpPr>
          <p:cNvPr id="123" name="Title 1"/>
          <p:cNvSpPr txBox="1"/>
          <p:nvPr>
            <p:ph type="ctrTitle"/>
          </p:nvPr>
        </p:nvSpPr>
        <p:spPr>
          <a:xfrm>
            <a:off x="6699869" y="978405"/>
            <a:ext cx="4983482" cy="3976384"/>
          </a:xfrm>
          <a:prstGeom prst="rect">
            <a:avLst/>
          </a:prstGeom>
        </p:spPr>
        <p:txBody>
          <a:bodyPr/>
          <a:lstStyle/>
          <a:p>
            <a:pPr>
              <a:lnSpc>
                <a:spcPct val="90000"/>
              </a:lnSpc>
              <a:defRPr sz="4400"/>
            </a:pPr>
            <a:r>
              <a:t>Designing a 16-Bit RISC-V Processor with 8 </a:t>
            </a:r>
            <a:r>
              <a:t>Instructions</a:t>
            </a:r>
            <a:r>
              <a:t> Using Vivado</a:t>
            </a:r>
          </a:p>
        </p:txBody>
      </p:sp>
      <p:sp>
        <p:nvSpPr>
          <p:cNvPr id="124" name="Rectangle 10"/>
          <p:cNvSpPr/>
          <p:nvPr/>
        </p:nvSpPr>
        <p:spPr>
          <a:xfrm>
            <a:off x="6723491" y="508090"/>
            <a:ext cx="4983484"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25"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03"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04"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05" name="Title 1"/>
          <p:cNvSpPr txBox="1"/>
          <p:nvPr>
            <p:ph type="title"/>
          </p:nvPr>
        </p:nvSpPr>
        <p:spPr>
          <a:xfrm>
            <a:off x="517865" y="976159"/>
            <a:ext cx="6300220" cy="1322905"/>
          </a:xfrm>
          <a:prstGeom prst="rect">
            <a:avLst/>
          </a:prstGeom>
        </p:spPr>
        <p:txBody>
          <a:bodyPr/>
          <a:lstStyle>
            <a:lvl1pPr defTabSz="868680">
              <a:lnSpc>
                <a:spcPct val="90000"/>
              </a:lnSpc>
              <a:defRPr sz="4100"/>
            </a:lvl1pPr>
          </a:lstStyle>
          <a:p>
            <a:pPr/>
            <a:r>
              <a:t>Instruction Set</a:t>
            </a:r>
          </a:p>
        </p:txBody>
      </p:sp>
      <p:sp>
        <p:nvSpPr>
          <p:cNvPr id="206" name="Rectangle 30"/>
          <p:cNvSpPr/>
          <p:nvPr/>
        </p:nvSpPr>
        <p:spPr>
          <a:xfrm>
            <a:off x="517866" y="508090"/>
            <a:ext cx="6281932"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07"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8" name="Picture 17" descr="Picture 17"/>
          <p:cNvPicPr>
            <a:picLocks noChangeAspect="1"/>
          </p:cNvPicPr>
          <p:nvPr/>
        </p:nvPicPr>
        <p:blipFill>
          <a:blip r:embed="rId2">
            <a:extLst/>
          </a:blip>
          <a:stretch>
            <a:fillRect/>
          </a:stretch>
        </p:blipFill>
        <p:spPr>
          <a:xfrm>
            <a:off x="591401" y="2759644"/>
            <a:ext cx="6236464" cy="3215158"/>
          </a:xfrm>
          <a:prstGeom prst="rect">
            <a:avLst/>
          </a:prstGeom>
          <a:ln w="12700">
            <a:miter lim="400000"/>
          </a:ln>
          <a:effectLst>
            <a:outerShdw sx="100000" sy="100000" kx="0" ky="0" algn="b" rotWithShape="0" blurRad="355600" dist="0" dir="0">
              <a:srgbClr val="000000">
                <a:alpha val="75000"/>
              </a:srgbClr>
            </a:outerShdw>
          </a:effectLst>
        </p:spPr>
      </p:pic>
      <p:sp>
        <p:nvSpPr>
          <p:cNvPr id="209" name="Content Placeholder 3"/>
          <p:cNvSpPr txBox="1"/>
          <p:nvPr>
            <p:ph type="body" sz="quarter" idx="1"/>
          </p:nvPr>
        </p:nvSpPr>
        <p:spPr>
          <a:xfrm>
            <a:off x="560585" y="1848084"/>
            <a:ext cx="11631415" cy="621146"/>
          </a:xfrm>
          <a:prstGeom prst="rect">
            <a:avLst/>
          </a:prstGeom>
        </p:spPr>
        <p:txBody>
          <a:bodyPr/>
          <a:lstStyle/>
          <a:p>
            <a:pPr lvl="1" marL="0" indent="0">
              <a:spcBef>
                <a:spcPts val="500"/>
              </a:spcBef>
              <a:buSzTx/>
              <a:buNone/>
              <a:defRPr sz="1700"/>
            </a:pPr>
            <a:r>
              <a:t>Custom 16-bit RISC-V instruction set, that includes arithmetic, branching, memory, and immediate value operations</a:t>
            </a:r>
          </a:p>
        </p:txBody>
      </p:sp>
      <p:pic>
        <p:nvPicPr>
          <p:cNvPr id="210" name="Picture1.png" descr="Picture1.png"/>
          <p:cNvPicPr>
            <a:picLocks noChangeAspect="1"/>
          </p:cNvPicPr>
          <p:nvPr/>
        </p:nvPicPr>
        <p:blipFill>
          <a:blip r:embed="rId3">
            <a:extLst/>
          </a:blip>
          <a:stretch>
            <a:fillRect/>
          </a:stretch>
        </p:blipFill>
        <p:spPr>
          <a:xfrm>
            <a:off x="7281428" y="2759644"/>
            <a:ext cx="4401573" cy="3215158"/>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13" name="Title 1"/>
          <p:cNvSpPr txBox="1"/>
          <p:nvPr>
            <p:ph type="title"/>
          </p:nvPr>
        </p:nvSpPr>
        <p:spPr>
          <a:xfrm>
            <a:off x="521206" y="1211764"/>
            <a:ext cx="7237056" cy="4727992"/>
          </a:xfrm>
          <a:prstGeom prst="rect">
            <a:avLst/>
          </a:prstGeom>
        </p:spPr>
        <p:txBody>
          <a:bodyPr anchor="b"/>
          <a:lstStyle>
            <a:lvl1pPr>
              <a:defRPr sz="7400"/>
            </a:lvl1pPr>
          </a:lstStyle>
          <a:p>
            <a:pPr/>
            <a:r>
              <a:t>Instruction Implementation</a:t>
            </a:r>
          </a:p>
        </p:txBody>
      </p:sp>
      <p:sp>
        <p:nvSpPr>
          <p:cNvPr id="214"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15" name="Slide Number Placeholder 1"/>
          <p:cNvSpPr txBox="1"/>
          <p:nvPr>
            <p:ph type="sldNum" sz="quarter" idx="2"/>
          </p:nvPr>
        </p:nvSpPr>
        <p:spPr>
          <a:xfrm>
            <a:off x="11869379" y="6487407"/>
            <a:ext cx="222848"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18"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19"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20"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21" name="Title 1"/>
          <p:cNvSpPr txBox="1"/>
          <p:nvPr>
            <p:ph type="title"/>
          </p:nvPr>
        </p:nvSpPr>
        <p:spPr>
          <a:xfrm>
            <a:off x="517869" y="976158"/>
            <a:ext cx="11153214" cy="1113901"/>
          </a:xfrm>
          <a:prstGeom prst="rect">
            <a:avLst/>
          </a:prstGeom>
        </p:spPr>
        <p:txBody>
          <a:bodyPr/>
          <a:lstStyle>
            <a:lvl1pPr>
              <a:defRPr sz="4400"/>
            </a:lvl1pPr>
          </a:lstStyle>
          <a:p>
            <a:pPr/>
            <a:r>
              <a:t>ADD/ADDI/SUBI instructions</a:t>
            </a:r>
          </a:p>
        </p:txBody>
      </p:sp>
      <p:sp>
        <p:nvSpPr>
          <p:cNvPr id="222" name="Content Placeholder 3"/>
          <p:cNvSpPr txBox="1"/>
          <p:nvPr>
            <p:ph type="body" sz="half" idx="1"/>
          </p:nvPr>
        </p:nvSpPr>
        <p:spPr>
          <a:xfrm>
            <a:off x="6194084" y="1959214"/>
            <a:ext cx="5159450" cy="4048570"/>
          </a:xfrm>
          <a:prstGeom prst="rect">
            <a:avLst/>
          </a:prstGeom>
        </p:spPr>
        <p:txBody>
          <a:bodyPr/>
          <a:lstStyle/>
          <a:p>
            <a:pPr>
              <a:spcBef>
                <a:spcPts val="2500"/>
              </a:spcBef>
              <a:defRPr b="1" sz="1700"/>
            </a:pPr>
            <a:r>
              <a:t>Purpose</a:t>
            </a:r>
          </a:p>
          <a:p>
            <a:pPr lvl="1" marL="0" indent="0">
              <a:spcBef>
                <a:spcPts val="500"/>
              </a:spcBef>
              <a:buSzTx/>
              <a:buNone/>
              <a:defRPr sz="1700"/>
            </a:pPr>
            <a:r>
              <a:t>ADD: </a:t>
            </a:r>
            <a:r>
              <a:t> </a:t>
            </a:r>
            <a:r>
              <a:rPr b="1" i="1"/>
              <a:t>reg_a</a:t>
            </a:r>
            <a:r>
              <a:t> + </a:t>
            </a:r>
            <a:r>
              <a:rPr b="1" i="1"/>
              <a:t>reg_b </a:t>
            </a:r>
            <a:r>
              <a:t>= </a:t>
            </a:r>
            <a:r>
              <a:rPr b="1"/>
              <a:t>result</a:t>
            </a:r>
          </a:p>
          <a:p>
            <a:pPr lvl="1" marL="0" indent="0">
              <a:spcBef>
                <a:spcPts val="500"/>
              </a:spcBef>
              <a:buSzTx/>
              <a:buNone/>
              <a:defRPr sz="1700"/>
            </a:pPr>
            <a:r>
              <a:t>ADDI:</a:t>
            </a:r>
            <a:r>
              <a:rPr sz="900"/>
              <a:t> </a:t>
            </a:r>
            <a:r>
              <a:rPr b="1" i="1"/>
              <a:t>reg_a</a:t>
            </a:r>
            <a:r>
              <a:t> + </a:t>
            </a:r>
            <a:r>
              <a:rPr b="1" i="1"/>
              <a:t>imm </a:t>
            </a:r>
            <a:r>
              <a:t>= </a:t>
            </a:r>
            <a:r>
              <a:rPr b="1"/>
              <a:t>result</a:t>
            </a:r>
          </a:p>
          <a:p>
            <a:pPr lvl="1" marL="0" indent="0">
              <a:spcBef>
                <a:spcPts val="500"/>
              </a:spcBef>
              <a:buSzTx/>
              <a:buNone/>
              <a:defRPr sz="1700"/>
            </a:pPr>
            <a:r>
              <a:t>SUBI: </a:t>
            </a:r>
            <a:r>
              <a:rPr b="1" i="1"/>
              <a:t>reg_a</a:t>
            </a:r>
            <a:r>
              <a:t> – </a:t>
            </a:r>
            <a:r>
              <a:rPr b="1" i="1"/>
              <a:t>imm</a:t>
            </a:r>
            <a:r>
              <a:t> = </a:t>
            </a:r>
            <a:r>
              <a:rPr b="1"/>
              <a:t>result</a:t>
            </a:r>
            <a:endParaRPr b="1"/>
          </a:p>
          <a:p>
            <a:pPr>
              <a:spcBef>
                <a:spcPts val="2500"/>
              </a:spcBef>
              <a:defRPr b="1" sz="1700"/>
            </a:pPr>
            <a:r>
              <a:t>Signed Integer Values</a:t>
            </a:r>
          </a:p>
          <a:p>
            <a:pPr lvl="1" marL="0" indent="0">
              <a:spcBef>
                <a:spcPts val="500"/>
              </a:spcBef>
              <a:buSzTx/>
              <a:buNone/>
              <a:defRPr sz="1700"/>
            </a:pPr>
            <a:r>
              <a:t>Understanding signed integers is crucial, as they can represent both positive and negative values in calculations.</a:t>
            </a:r>
          </a:p>
        </p:txBody>
      </p:sp>
      <p:sp>
        <p:nvSpPr>
          <p:cNvPr id="223" name="Freeform: Shape 30"/>
          <p:cNvSpPr/>
          <p:nvPr/>
        </p:nvSpPr>
        <p:spPr>
          <a:xfrm>
            <a:off x="517868" y="508090"/>
            <a:ext cx="11153217"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24"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Picture 17" descr="Picture 17"/>
          <p:cNvPicPr>
            <a:picLocks noChangeAspect="1"/>
          </p:cNvPicPr>
          <p:nvPr/>
        </p:nvPicPr>
        <p:blipFill>
          <a:blip r:embed="rId3">
            <a:extLst/>
          </a:blip>
          <a:stretch>
            <a:fillRect/>
          </a:stretch>
        </p:blipFill>
        <p:spPr>
          <a:xfrm>
            <a:off x="622644" y="2078034"/>
            <a:ext cx="5159448" cy="3676557"/>
          </a:xfrm>
          <a:prstGeom prst="rect">
            <a:avLst/>
          </a:prstGeom>
          <a:ln w="12700">
            <a:miter lim="400000"/>
          </a:ln>
          <a:effectLst>
            <a:outerShdw sx="100000" sy="100000" kx="0" ky="0" algn="b" rotWithShape="0" blurRad="355600" dist="0" dir="0">
              <a:srgbClr val="000000">
                <a:alpha val="75000"/>
              </a:srgbClr>
            </a:outerShdw>
          </a:effectLst>
        </p:spPr>
      </p:pic>
      <p:pic>
        <p:nvPicPr>
          <p:cNvPr id="226" name="Picture 3" descr="Picture 3"/>
          <p:cNvPicPr>
            <a:picLocks noChangeAspect="1"/>
          </p:cNvPicPr>
          <p:nvPr/>
        </p:nvPicPr>
        <p:blipFill>
          <a:blip r:embed="rId4">
            <a:extLst/>
          </a:blip>
          <a:stretch>
            <a:fillRect/>
          </a:stretch>
        </p:blipFill>
        <p:spPr>
          <a:xfrm>
            <a:off x="622644" y="5749983"/>
            <a:ext cx="5159450" cy="694203"/>
          </a:xfrm>
          <a:prstGeom prst="rect">
            <a:avLst/>
          </a:prstGeom>
          <a:ln w="12700">
            <a:miter lim="400000"/>
          </a:ln>
        </p:spPr>
      </p:pic>
      <p:pic>
        <p:nvPicPr>
          <p:cNvPr id="227" name="Picture1.png" descr="Picture1.png"/>
          <p:cNvPicPr>
            <a:picLocks noChangeAspect="1"/>
          </p:cNvPicPr>
          <p:nvPr/>
        </p:nvPicPr>
        <p:blipFill>
          <a:blip r:embed="rId5">
            <a:extLst/>
          </a:blip>
          <a:srcRect l="0" t="0" r="0" b="61924"/>
          <a:stretch>
            <a:fillRect/>
          </a:stretch>
        </p:blipFill>
        <p:spPr>
          <a:xfrm>
            <a:off x="6263177" y="5031010"/>
            <a:ext cx="5021358" cy="1396565"/>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ctangle 4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32" name="Rectangle 45"/>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33" name="Rectangle 4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34" name="Rectangle 47"/>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35" name="Title 1"/>
          <p:cNvSpPr txBox="1"/>
          <p:nvPr>
            <p:ph type="title"/>
          </p:nvPr>
        </p:nvSpPr>
        <p:spPr>
          <a:xfrm>
            <a:off x="6135623" y="976159"/>
            <a:ext cx="5513833" cy="1463043"/>
          </a:xfrm>
          <a:prstGeom prst="rect">
            <a:avLst/>
          </a:prstGeom>
        </p:spPr>
        <p:txBody>
          <a:bodyPr/>
          <a:lstStyle>
            <a:lvl1pPr algn="ctr">
              <a:defRPr sz="4400"/>
            </a:lvl1pPr>
          </a:lstStyle>
          <a:p>
            <a:pPr/>
            <a:r>
              <a:t>BEQ &amp; JARL</a:t>
            </a:r>
          </a:p>
        </p:txBody>
      </p:sp>
      <p:sp>
        <p:nvSpPr>
          <p:cNvPr id="236" name="Content Placeholder 3"/>
          <p:cNvSpPr txBox="1"/>
          <p:nvPr>
            <p:ph type="body" sz="half" idx="1"/>
          </p:nvPr>
        </p:nvSpPr>
        <p:spPr>
          <a:xfrm>
            <a:off x="6135623" y="2578606"/>
            <a:ext cx="5513833" cy="3767332"/>
          </a:xfrm>
          <a:prstGeom prst="rect">
            <a:avLst/>
          </a:prstGeom>
        </p:spPr>
        <p:txBody>
          <a:bodyPr/>
          <a:lstStyle/>
          <a:p>
            <a:pPr lvl="1" marL="0" indent="0">
              <a:lnSpc>
                <a:spcPct val="88000"/>
              </a:lnSpc>
              <a:spcBef>
                <a:spcPts val="500"/>
              </a:spcBef>
              <a:buSzTx/>
              <a:buNone/>
              <a:defRPr b="1" sz="1600"/>
            </a:pPr>
            <a:r>
              <a:t>Purpose</a:t>
            </a:r>
          </a:p>
          <a:p>
            <a:pPr lvl="1" marL="0" indent="0">
              <a:lnSpc>
                <a:spcPct val="88000"/>
              </a:lnSpc>
              <a:spcBef>
                <a:spcPts val="500"/>
              </a:spcBef>
              <a:buSzTx/>
              <a:buNone/>
              <a:defRPr sz="1600"/>
            </a:pPr>
            <a:r>
              <a:t>Modify the program counter (PC) to alter control flow, enabling conditional or unconditional jumps.</a:t>
            </a:r>
          </a:p>
          <a:p>
            <a:pPr>
              <a:lnSpc>
                <a:spcPct val="88000"/>
              </a:lnSpc>
              <a:spcBef>
                <a:spcPts val="2500"/>
              </a:spcBef>
              <a:defRPr b="1" sz="1600"/>
            </a:pPr>
            <a:r>
              <a:t>Conditional Branching (BEQ)</a:t>
            </a:r>
          </a:p>
          <a:p>
            <a:pPr marL="514350" indent="-514350">
              <a:lnSpc>
                <a:spcPct val="88000"/>
              </a:lnSpc>
              <a:spcBef>
                <a:spcPts val="700"/>
              </a:spcBef>
              <a:buSzPct val="100000"/>
              <a:buAutoNum type="romanLcPeriod" startAt="1"/>
              <a:defRPr sz="1600"/>
            </a:pPr>
            <a:r>
              <a:t>Compare </a:t>
            </a:r>
            <a:r>
              <a:rPr b="1" i="1"/>
              <a:t>reg_a </a:t>
            </a:r>
            <a:r>
              <a:t>to</a:t>
            </a:r>
            <a:r>
              <a:rPr b="1" i="1"/>
              <a:t> reg_b</a:t>
            </a:r>
            <a:endParaRPr b="1" i="1"/>
          </a:p>
          <a:p>
            <a:pPr marL="514350" indent="-514350">
              <a:lnSpc>
                <a:spcPct val="88000"/>
              </a:lnSpc>
              <a:spcBef>
                <a:spcPts val="700"/>
              </a:spcBef>
              <a:buSzPct val="100000"/>
              <a:buAutoNum type="romanLcPeriod" startAt="1"/>
              <a:defRPr sz="1600"/>
            </a:pPr>
            <a:r>
              <a:t>If they are the same: </a:t>
            </a:r>
            <a:r>
              <a:rPr b="1" i="1"/>
              <a:t>next_pc = pc + imm</a:t>
            </a:r>
            <a:endParaRPr b="1" i="1"/>
          </a:p>
          <a:p>
            <a:pPr marL="514350" indent="-514350">
              <a:lnSpc>
                <a:spcPct val="88000"/>
              </a:lnSpc>
              <a:spcBef>
                <a:spcPts val="700"/>
              </a:spcBef>
              <a:buSzPct val="100000"/>
              <a:buAutoNum type="romanLcPeriod" startAt="1"/>
              <a:defRPr sz="1600"/>
            </a:pPr>
            <a:r>
              <a:t>If they are different: </a:t>
            </a:r>
            <a:r>
              <a:rPr b="1" i="1"/>
              <a:t>next_pc = pc + 1</a:t>
            </a:r>
          </a:p>
          <a:p>
            <a:pPr>
              <a:lnSpc>
                <a:spcPct val="88000"/>
              </a:lnSpc>
              <a:spcBef>
                <a:spcPts val="2500"/>
              </a:spcBef>
              <a:defRPr b="1" sz="1600"/>
            </a:pPr>
            <a:r>
              <a:t>Jump and Link Register</a:t>
            </a:r>
            <a:r>
              <a:t> </a:t>
            </a:r>
            <a:r>
              <a:t>(JARL)</a:t>
            </a:r>
          </a:p>
          <a:p>
            <a:pPr lvl="1" marL="400050" indent="-400050">
              <a:lnSpc>
                <a:spcPct val="88000"/>
              </a:lnSpc>
              <a:spcBef>
                <a:spcPts val="500"/>
              </a:spcBef>
              <a:buAutoNum type="romanLcPeriod" startAt="1"/>
              <a:defRPr sz="1600"/>
            </a:pPr>
            <a:r>
              <a:t>Store </a:t>
            </a:r>
            <a:r>
              <a:rPr b="1" i="1"/>
              <a:t>pc</a:t>
            </a:r>
            <a:r>
              <a:rPr b="1"/>
              <a:t> </a:t>
            </a:r>
            <a:r>
              <a:rPr i="1"/>
              <a:t>in</a:t>
            </a:r>
            <a:r>
              <a:rPr b="1"/>
              <a:t> </a:t>
            </a:r>
            <a:r>
              <a:rPr b="1" i="1"/>
              <a:t>reg_a</a:t>
            </a:r>
            <a:endParaRPr b="1" i="1"/>
          </a:p>
          <a:p>
            <a:pPr lvl="1" marL="400050" indent="-400050">
              <a:lnSpc>
                <a:spcPct val="88000"/>
              </a:lnSpc>
              <a:spcBef>
                <a:spcPts val="500"/>
              </a:spcBef>
              <a:buAutoNum type="romanLcPeriod" startAt="1"/>
              <a:defRPr sz="1600"/>
            </a:pPr>
            <a:r>
              <a:t>‎</a:t>
            </a:r>
            <a:r>
              <a:rPr b="1" i="1"/>
              <a:t>next_pc</a:t>
            </a:r>
            <a:r>
              <a:t> = </a:t>
            </a:r>
            <a:r>
              <a:rPr b="1" i="1"/>
              <a:t>reg_b</a:t>
            </a:r>
          </a:p>
        </p:txBody>
      </p:sp>
      <p:sp>
        <p:nvSpPr>
          <p:cNvPr id="237" name="Freeform: Shape 30"/>
          <p:cNvSpPr/>
          <p:nvPr/>
        </p:nvSpPr>
        <p:spPr>
          <a:xfrm>
            <a:off x="6135623" y="508090"/>
            <a:ext cx="5513833"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38"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9" name="Picture 4" descr="Picture 4"/>
          <p:cNvPicPr>
            <a:picLocks noChangeAspect="1"/>
          </p:cNvPicPr>
          <p:nvPr/>
        </p:nvPicPr>
        <p:blipFill>
          <a:blip r:embed="rId2">
            <a:extLst/>
          </a:blip>
          <a:stretch>
            <a:fillRect/>
          </a:stretch>
        </p:blipFill>
        <p:spPr>
          <a:xfrm>
            <a:off x="517866" y="1504129"/>
            <a:ext cx="4963973" cy="3194440"/>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240" name="Picture 7" descr="Picture 7"/>
          <p:cNvPicPr>
            <a:picLocks noChangeAspect="1"/>
          </p:cNvPicPr>
          <p:nvPr/>
        </p:nvPicPr>
        <p:blipFill>
          <a:blip r:embed="rId3">
            <a:extLst/>
          </a:blip>
          <a:stretch>
            <a:fillRect/>
          </a:stretch>
        </p:blipFill>
        <p:spPr>
          <a:xfrm>
            <a:off x="517866" y="4343506"/>
            <a:ext cx="4959824" cy="784638"/>
          </a:xfrm>
          <a:prstGeom prst="rect">
            <a:avLst/>
          </a:prstGeom>
          <a:ln w="12700">
            <a:miter lim="400000"/>
          </a:ln>
        </p:spPr>
      </p:pic>
      <p:pic>
        <p:nvPicPr>
          <p:cNvPr id="241" name="Picture1.png" descr="Picture1.png"/>
          <p:cNvPicPr>
            <a:picLocks noChangeAspect="1"/>
          </p:cNvPicPr>
          <p:nvPr/>
        </p:nvPicPr>
        <p:blipFill>
          <a:blip r:embed="rId4">
            <a:extLst/>
          </a:blip>
          <a:srcRect l="0" t="37162" r="0" b="37162"/>
          <a:stretch>
            <a:fillRect/>
          </a:stretch>
        </p:blipFill>
        <p:spPr>
          <a:xfrm>
            <a:off x="489221" y="5302650"/>
            <a:ext cx="5021304" cy="941690"/>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ctangle 2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44" name="Rectangle 25"/>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45" name="Rectangle 27"/>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46" name="Rectangle 29"/>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47" name="Title 1"/>
          <p:cNvSpPr txBox="1"/>
          <p:nvPr>
            <p:ph type="title"/>
          </p:nvPr>
        </p:nvSpPr>
        <p:spPr>
          <a:xfrm>
            <a:off x="517869" y="976158"/>
            <a:ext cx="11153214" cy="1113901"/>
          </a:xfrm>
          <a:prstGeom prst="rect">
            <a:avLst/>
          </a:prstGeom>
        </p:spPr>
        <p:txBody>
          <a:bodyPr/>
          <a:lstStyle>
            <a:lvl1pPr>
              <a:defRPr sz="4400"/>
            </a:lvl1pPr>
          </a:lstStyle>
          <a:p>
            <a:pPr/>
            <a:r>
              <a:t>LUI: Load Upper Immediate</a:t>
            </a:r>
          </a:p>
        </p:txBody>
      </p:sp>
      <p:sp>
        <p:nvSpPr>
          <p:cNvPr id="248" name="Content Placeholder 3"/>
          <p:cNvSpPr txBox="1"/>
          <p:nvPr>
            <p:ph type="body" sz="half" idx="1"/>
          </p:nvPr>
        </p:nvSpPr>
        <p:spPr>
          <a:xfrm>
            <a:off x="6511634" y="2299389"/>
            <a:ext cx="5159450" cy="4048571"/>
          </a:xfrm>
          <a:prstGeom prst="rect">
            <a:avLst/>
          </a:prstGeom>
        </p:spPr>
        <p:txBody>
          <a:bodyPr/>
          <a:lstStyle/>
          <a:p>
            <a:pPr>
              <a:lnSpc>
                <a:spcPct val="100000"/>
              </a:lnSpc>
              <a:spcBef>
                <a:spcPts val="2500"/>
              </a:spcBef>
              <a:defRPr b="1" sz="1700"/>
            </a:pPr>
            <a:r>
              <a:t>Purpose</a:t>
            </a:r>
          </a:p>
          <a:p>
            <a:pPr lvl="1" marL="0" indent="0">
              <a:lnSpc>
                <a:spcPct val="100000"/>
              </a:lnSpc>
              <a:spcBef>
                <a:spcPts val="500"/>
              </a:spcBef>
              <a:buSzTx/>
              <a:buNone/>
              <a:defRPr sz="1700"/>
            </a:pPr>
            <a:r>
              <a:t>Manipulate computer registers by setting upper bits to facilitate calculations.</a:t>
            </a:r>
          </a:p>
          <a:p>
            <a:pPr lvl="1" marL="0" indent="0">
              <a:lnSpc>
                <a:spcPct val="100000"/>
              </a:lnSpc>
              <a:spcBef>
                <a:spcPts val="500"/>
              </a:spcBef>
              <a:buSzTx/>
              <a:buNone/>
              <a:defRPr sz="1700"/>
            </a:pPr>
          </a:p>
          <a:p>
            <a:pPr lvl="1" marL="400050" indent="-400050">
              <a:lnSpc>
                <a:spcPct val="100000"/>
              </a:lnSpc>
              <a:spcBef>
                <a:spcPts val="500"/>
              </a:spcBef>
              <a:buAutoNum type="romanUcPeriod" startAt="1"/>
              <a:defRPr sz="1700"/>
            </a:pPr>
            <a:r>
              <a:t>‎</a:t>
            </a:r>
            <a:r>
              <a:rPr b="1"/>
              <a:t>Takes a 10-bit immediate value(imm) </a:t>
            </a:r>
            <a:r>
              <a:t>and shifts it </a:t>
            </a:r>
            <a:r>
              <a:rPr b="1"/>
              <a:t>left by 6 bits.</a:t>
            </a:r>
          </a:p>
          <a:p>
            <a:pPr lvl="1" marL="400050" indent="-400050">
              <a:lnSpc>
                <a:spcPct val="100000"/>
              </a:lnSpc>
              <a:spcBef>
                <a:spcPts val="500"/>
              </a:spcBef>
              <a:buAutoNum type="romanUcPeriod" startAt="1"/>
              <a:defRPr sz="1700"/>
            </a:pPr>
            <a:r>
              <a:t>The lower 6 bits are filled with </a:t>
            </a:r>
            <a:r>
              <a:rPr b="1"/>
              <a:t>zeros(6’b0).</a:t>
            </a:r>
          </a:p>
          <a:p>
            <a:pPr lvl="1" marL="400050" indent="-400050">
              <a:lnSpc>
                <a:spcPct val="100000"/>
              </a:lnSpc>
              <a:spcBef>
                <a:spcPts val="500"/>
              </a:spcBef>
              <a:buAutoNum type="romanUcPeriod" startAt="1"/>
              <a:defRPr sz="1700"/>
            </a:pPr>
            <a:r>
              <a:t>The result is store in </a:t>
            </a:r>
            <a:r>
              <a:rPr b="1" i="1"/>
              <a:t>reg_a</a:t>
            </a:r>
            <a:endParaRPr b="1" i="1"/>
          </a:p>
          <a:p>
            <a:pPr lvl="1" marL="0" indent="0">
              <a:lnSpc>
                <a:spcPct val="100000"/>
              </a:lnSpc>
              <a:spcBef>
                <a:spcPts val="500"/>
              </a:spcBef>
              <a:buSzTx/>
              <a:buNone/>
              <a:defRPr sz="1700"/>
            </a:pPr>
          </a:p>
          <a:p>
            <a:pPr lvl="1" marL="0" indent="0">
              <a:lnSpc>
                <a:spcPct val="100000"/>
              </a:lnSpc>
              <a:spcBef>
                <a:spcPts val="500"/>
              </a:spcBef>
              <a:buSzTx/>
              <a:buNone/>
              <a:defRPr sz="1700"/>
            </a:pPr>
            <a:r>
              <a:t>This helps in storing </a:t>
            </a:r>
            <a:r>
              <a:rPr b="1"/>
              <a:t>large numbers or addresses</a:t>
            </a:r>
            <a:r>
              <a:t> efficiently.</a:t>
            </a:r>
          </a:p>
        </p:txBody>
      </p:sp>
      <p:sp>
        <p:nvSpPr>
          <p:cNvPr id="249" name="Freeform: Shape 31"/>
          <p:cNvSpPr/>
          <p:nvPr/>
        </p:nvSpPr>
        <p:spPr>
          <a:xfrm>
            <a:off x="517868" y="508090"/>
            <a:ext cx="11153217"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50"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1" name="Picture 3" descr="Picture 3"/>
          <p:cNvPicPr>
            <a:picLocks noChangeAspect="1"/>
          </p:cNvPicPr>
          <p:nvPr/>
        </p:nvPicPr>
        <p:blipFill>
          <a:blip r:embed="rId2">
            <a:extLst/>
          </a:blip>
          <a:stretch>
            <a:fillRect/>
          </a:stretch>
        </p:blipFill>
        <p:spPr>
          <a:xfrm>
            <a:off x="517869" y="2946433"/>
            <a:ext cx="5593606" cy="819173"/>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252" name="Picture1.png" descr="Picture1.png"/>
          <p:cNvPicPr>
            <a:picLocks noChangeAspect="1"/>
          </p:cNvPicPr>
          <p:nvPr/>
        </p:nvPicPr>
        <p:blipFill>
          <a:blip r:embed="rId3">
            <a:extLst/>
          </a:blip>
          <a:srcRect l="0" t="61237" r="0" b="24570"/>
          <a:stretch>
            <a:fillRect/>
          </a:stretch>
        </p:blipFill>
        <p:spPr>
          <a:xfrm>
            <a:off x="488921" y="4030780"/>
            <a:ext cx="5651501" cy="585886"/>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55"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56"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57" name="Title 1"/>
          <p:cNvSpPr txBox="1"/>
          <p:nvPr>
            <p:ph type="title"/>
          </p:nvPr>
        </p:nvSpPr>
        <p:spPr>
          <a:xfrm>
            <a:off x="517869" y="976159"/>
            <a:ext cx="4798204" cy="1463043"/>
          </a:xfrm>
          <a:prstGeom prst="rect">
            <a:avLst/>
          </a:prstGeom>
        </p:spPr>
        <p:txBody>
          <a:bodyPr/>
          <a:lstStyle>
            <a:lvl1pPr algn="ctr">
              <a:defRPr sz="4400"/>
            </a:lvl1pPr>
          </a:lstStyle>
          <a:p>
            <a:pPr/>
            <a:r>
              <a:t>LW &amp; SW</a:t>
            </a:r>
          </a:p>
        </p:txBody>
      </p:sp>
      <p:sp>
        <p:nvSpPr>
          <p:cNvPr id="258" name="Content Placeholder 3"/>
          <p:cNvSpPr txBox="1"/>
          <p:nvPr>
            <p:ph type="body" sz="half" idx="1"/>
          </p:nvPr>
        </p:nvSpPr>
        <p:spPr>
          <a:xfrm>
            <a:off x="470411" y="2114510"/>
            <a:ext cx="5129502" cy="3767332"/>
          </a:xfrm>
          <a:prstGeom prst="rect">
            <a:avLst/>
          </a:prstGeom>
        </p:spPr>
        <p:txBody>
          <a:bodyPr/>
          <a:lstStyle/>
          <a:p>
            <a:pPr defTabSz="804672">
              <a:spcBef>
                <a:spcPts val="2200"/>
              </a:spcBef>
              <a:defRPr b="1" sz="1496"/>
            </a:pPr>
            <a:r>
              <a:t>Purpose</a:t>
            </a:r>
            <a:endParaRPr sz="1232"/>
          </a:p>
          <a:p>
            <a:pPr defTabSz="804672">
              <a:spcBef>
                <a:spcPts val="600"/>
              </a:spcBef>
              <a:defRPr sz="1496"/>
            </a:pPr>
            <a:r>
              <a:t>The instructions are used to </a:t>
            </a:r>
            <a:r>
              <a:rPr b="1"/>
              <a:t>read from </a:t>
            </a:r>
            <a:r>
              <a:t>and </a:t>
            </a:r>
            <a:r>
              <a:rPr b="1"/>
              <a:t>write to </a:t>
            </a:r>
            <a:r>
              <a:t>memory.</a:t>
            </a:r>
            <a:endParaRPr sz="1232"/>
          </a:p>
          <a:p>
            <a:pPr defTabSz="804672">
              <a:spcBef>
                <a:spcPts val="2200"/>
              </a:spcBef>
              <a:defRPr b="1" sz="1496"/>
            </a:pPr>
            <a:r>
              <a:t>LW: Load Word (Half)</a:t>
            </a:r>
            <a:endParaRPr sz="1232"/>
          </a:p>
          <a:p>
            <a:pPr lvl="1" marL="352043" indent="-352043" defTabSz="804672">
              <a:spcBef>
                <a:spcPts val="400"/>
              </a:spcBef>
              <a:buAutoNum type="romanLcPeriod" startAt="1"/>
              <a:defRPr sz="1496"/>
            </a:pPr>
            <a:r>
              <a:t>Loads a value from memory into a register.</a:t>
            </a:r>
            <a:endParaRPr sz="1232"/>
          </a:p>
          <a:p>
            <a:pPr lvl="1" marL="352043" indent="-352043" defTabSz="804672">
              <a:spcBef>
                <a:spcPts val="400"/>
              </a:spcBef>
              <a:buAutoNum type="romanLcPeriod" startAt="1"/>
              <a:defRPr sz="1496"/>
            </a:pPr>
            <a:r>
              <a:t>The memory address is calculated using a base register and an offset.</a:t>
            </a:r>
            <a:endParaRPr sz="1232"/>
          </a:p>
          <a:p>
            <a:pPr lvl="1" marL="0" indent="0" defTabSz="804672">
              <a:spcBef>
                <a:spcPts val="400"/>
              </a:spcBef>
              <a:buSzTx/>
              <a:buNone/>
              <a:defRPr sz="1496"/>
            </a:pPr>
          </a:p>
          <a:p>
            <a:pPr lvl="1" marL="0" indent="0" defTabSz="804672">
              <a:spcBef>
                <a:spcPts val="400"/>
              </a:spcBef>
              <a:buSzTx/>
              <a:buNone/>
              <a:defRPr b="1" sz="1496"/>
            </a:pPr>
            <a:r>
              <a:t>SW: Store Word (Half)</a:t>
            </a:r>
            <a:endParaRPr sz="1232"/>
          </a:p>
          <a:p>
            <a:pPr lvl="1" marL="352043" indent="-352043" defTabSz="804672">
              <a:spcBef>
                <a:spcPts val="400"/>
              </a:spcBef>
              <a:buAutoNum type="romanLcPeriod" startAt="1"/>
              <a:defRPr sz="1496"/>
            </a:pPr>
            <a:r>
              <a:t>Stores a register’s value into memory.</a:t>
            </a:r>
            <a:endParaRPr sz="1232"/>
          </a:p>
          <a:p>
            <a:pPr lvl="1" marL="352043" indent="-352043" defTabSz="804672">
              <a:spcBef>
                <a:spcPts val="400"/>
              </a:spcBef>
              <a:buAutoNum type="romanLcPeriod" startAt="1"/>
              <a:defRPr sz="1496"/>
            </a:pPr>
            <a:r>
              <a:t>The memory address is calculated the same way as in LW.</a:t>
            </a:r>
          </a:p>
        </p:txBody>
      </p:sp>
      <p:sp>
        <p:nvSpPr>
          <p:cNvPr id="259"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Rectangle 17"/>
          <p:cNvSpPr/>
          <p:nvPr/>
        </p:nvSpPr>
        <p:spPr>
          <a:xfrm>
            <a:off x="517871" y="508090"/>
            <a:ext cx="467296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261" name="Picture 3" descr="Picture 3"/>
          <p:cNvPicPr>
            <a:picLocks noChangeAspect="1"/>
          </p:cNvPicPr>
          <p:nvPr/>
        </p:nvPicPr>
        <p:blipFill>
          <a:blip r:embed="rId2">
            <a:extLst/>
          </a:blip>
          <a:stretch>
            <a:fillRect/>
          </a:stretch>
        </p:blipFill>
        <p:spPr>
          <a:xfrm>
            <a:off x="5708708" y="1716849"/>
            <a:ext cx="5936935" cy="2561622"/>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262" name="Picture 7" descr="Picture 7"/>
          <p:cNvPicPr>
            <a:picLocks noChangeAspect="1"/>
          </p:cNvPicPr>
          <p:nvPr/>
        </p:nvPicPr>
        <p:blipFill>
          <a:blip r:embed="rId3">
            <a:extLst/>
          </a:blip>
          <a:stretch>
            <a:fillRect/>
          </a:stretch>
        </p:blipFill>
        <p:spPr>
          <a:xfrm>
            <a:off x="5708708" y="4278469"/>
            <a:ext cx="5936935" cy="853898"/>
          </a:xfrm>
          <a:prstGeom prst="rect">
            <a:avLst/>
          </a:prstGeom>
          <a:ln w="12700">
            <a:miter lim="400000"/>
          </a:ln>
        </p:spPr>
      </p:pic>
      <p:pic>
        <p:nvPicPr>
          <p:cNvPr id="263" name="Picture 8" descr="Picture 8"/>
          <p:cNvPicPr>
            <a:picLocks noChangeAspect="1"/>
          </p:cNvPicPr>
          <p:nvPr/>
        </p:nvPicPr>
        <p:blipFill>
          <a:blip r:embed="rId4">
            <a:extLst/>
          </a:blip>
          <a:srcRect l="606" t="75114" r="953" b="71"/>
          <a:stretch>
            <a:fillRect/>
          </a:stretch>
        </p:blipFill>
        <p:spPr>
          <a:xfrm>
            <a:off x="5708707" y="5333393"/>
            <a:ext cx="5936936" cy="1090513"/>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517868" y="978408"/>
            <a:ext cx="5021185" cy="1302677"/>
          </a:xfrm>
          <a:prstGeom prst="rect">
            <a:avLst/>
          </a:prstGeom>
        </p:spPr>
        <p:txBody>
          <a:bodyPr/>
          <a:lstStyle>
            <a:lvl1pPr>
              <a:defRPr sz="3600"/>
            </a:lvl1pPr>
          </a:lstStyle>
          <a:p>
            <a:pPr/>
            <a:r>
              <a:t>How do we fetch instructions?</a:t>
            </a:r>
          </a:p>
        </p:txBody>
      </p:sp>
      <p:sp>
        <p:nvSpPr>
          <p:cNvPr id="266" name="Text Placeholder 2"/>
          <p:cNvSpPr txBox="1"/>
          <p:nvPr>
            <p:ph type="body" sz="quarter" idx="1"/>
          </p:nvPr>
        </p:nvSpPr>
        <p:spPr>
          <a:xfrm>
            <a:off x="517868" y="2601417"/>
            <a:ext cx="5290754" cy="2555115"/>
          </a:xfrm>
          <a:prstGeom prst="rect">
            <a:avLst/>
          </a:prstGeom>
        </p:spPr>
        <p:txBody>
          <a:bodyPr/>
          <a:lstStyle/>
          <a:p>
            <a:pPr/>
            <a:r>
              <a:t>Using the PC, we output the respective instruction. </a:t>
            </a:r>
          </a:p>
          <a:p>
            <a:pPr/>
          </a:p>
          <a:p>
            <a:pPr/>
            <a:r>
              <a:t>Each instruction is building on the results of the previous operations. </a:t>
            </a:r>
          </a:p>
        </p:txBody>
      </p:sp>
      <p:sp>
        <p:nvSpPr>
          <p:cNvPr id="267" name="Slide Number Placeholder 3"/>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8" name="Picture 5" descr="Picture 5"/>
          <p:cNvPicPr>
            <a:picLocks noChangeAspect="1"/>
          </p:cNvPicPr>
          <p:nvPr/>
        </p:nvPicPr>
        <p:blipFill>
          <a:blip r:embed="rId2">
            <a:extLst/>
          </a:blip>
          <a:stretch>
            <a:fillRect/>
          </a:stretch>
        </p:blipFill>
        <p:spPr>
          <a:xfrm>
            <a:off x="6287961" y="1014003"/>
            <a:ext cx="4840926" cy="5588974"/>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1" name="Title 1"/>
          <p:cNvSpPr txBox="1"/>
          <p:nvPr>
            <p:ph type="title"/>
          </p:nvPr>
        </p:nvSpPr>
        <p:spPr>
          <a:xfrm>
            <a:off x="521206" y="1211764"/>
            <a:ext cx="7237056" cy="4727992"/>
          </a:xfrm>
          <a:prstGeom prst="rect">
            <a:avLst/>
          </a:prstGeom>
        </p:spPr>
        <p:txBody>
          <a:bodyPr anchor="b"/>
          <a:lstStyle>
            <a:lvl1pPr>
              <a:defRPr sz="7400"/>
            </a:lvl1pPr>
          </a:lstStyle>
          <a:p>
            <a:pPr/>
            <a:r>
              <a:t>Simulation</a:t>
            </a:r>
          </a:p>
        </p:txBody>
      </p:sp>
      <p:sp>
        <p:nvSpPr>
          <p:cNvPr id="272"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3"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6"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7"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8"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79" name="Title 1"/>
          <p:cNvSpPr txBox="1"/>
          <p:nvPr>
            <p:ph type="title"/>
          </p:nvPr>
        </p:nvSpPr>
        <p:spPr>
          <a:xfrm>
            <a:off x="517866" y="976159"/>
            <a:ext cx="11457824" cy="1322905"/>
          </a:xfrm>
          <a:prstGeom prst="rect">
            <a:avLst/>
          </a:prstGeom>
        </p:spPr>
        <p:txBody>
          <a:bodyPr/>
          <a:lstStyle>
            <a:lvl1pPr defTabSz="896111">
              <a:lnSpc>
                <a:spcPct val="90000"/>
              </a:lnSpc>
              <a:defRPr sz="3600"/>
            </a:lvl1pPr>
          </a:lstStyle>
          <a:p>
            <a:pPr/>
            <a:r>
              <a:t>Scheme for the Simulation Environment in Vivado</a:t>
            </a:r>
          </a:p>
        </p:txBody>
      </p:sp>
      <p:sp>
        <p:nvSpPr>
          <p:cNvPr id="280" name="Rectangle 17"/>
          <p:cNvSpPr/>
          <p:nvPr/>
        </p:nvSpPr>
        <p:spPr>
          <a:xfrm>
            <a:off x="517866" y="508090"/>
            <a:ext cx="6281932"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81"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2" name="Picture 5" descr="Picture 5"/>
          <p:cNvPicPr>
            <a:picLocks noChangeAspect="1"/>
          </p:cNvPicPr>
          <p:nvPr/>
        </p:nvPicPr>
        <p:blipFill>
          <a:blip r:embed="rId2">
            <a:extLst/>
          </a:blip>
          <a:stretch>
            <a:fillRect/>
          </a:stretch>
        </p:blipFill>
        <p:spPr>
          <a:xfrm>
            <a:off x="517866" y="1776291"/>
            <a:ext cx="11156268" cy="457362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xfrm>
            <a:off x="517868" y="976159"/>
            <a:ext cx="11133358" cy="1463043"/>
          </a:xfrm>
          <a:prstGeom prst="rect">
            <a:avLst/>
          </a:prstGeom>
        </p:spPr>
        <p:txBody>
          <a:bodyPr/>
          <a:lstStyle>
            <a:lvl1pPr>
              <a:defRPr sz="4400"/>
            </a:lvl1pPr>
          </a:lstStyle>
          <a:p>
            <a:pPr/>
            <a:r>
              <a:t>Dual port AXI Instruction memory</a:t>
            </a:r>
          </a:p>
        </p:txBody>
      </p:sp>
      <p:sp>
        <p:nvSpPr>
          <p:cNvPr id="285" name="Content Placeholder 2"/>
          <p:cNvSpPr txBox="1"/>
          <p:nvPr>
            <p:ph type="body" sz="quarter" idx="1"/>
          </p:nvPr>
        </p:nvSpPr>
        <p:spPr>
          <a:xfrm>
            <a:off x="946758" y="2870659"/>
            <a:ext cx="3861023" cy="2928346"/>
          </a:xfrm>
          <a:prstGeom prst="rect">
            <a:avLst/>
          </a:prstGeom>
        </p:spPr>
        <p:txBody>
          <a:bodyPr/>
          <a:lstStyle/>
          <a:p>
            <a:pPr>
              <a:spcBef>
                <a:spcPts val="600"/>
              </a:spcBef>
              <a:defRPr sz="1400"/>
            </a:pPr>
            <a:r>
              <a:t>The approach to:</a:t>
            </a:r>
          </a:p>
          <a:p>
            <a:pPr marL="342900" indent="-342900">
              <a:spcBef>
                <a:spcPts val="600"/>
              </a:spcBef>
              <a:buSzPct val="100000"/>
              <a:buFont typeface="Arial"/>
              <a:buChar char="•"/>
              <a:defRPr sz="1400"/>
            </a:pPr>
            <a:r>
              <a:t>Handle Write Addresses for addressing where in memory of the slave to write to</a:t>
            </a:r>
          </a:p>
          <a:p>
            <a:pPr marL="342900" indent="-342900">
              <a:spcBef>
                <a:spcPts val="600"/>
              </a:spcBef>
              <a:buSzPct val="100000"/>
              <a:buFont typeface="Arial"/>
              <a:buChar char="•"/>
              <a:defRPr sz="1400"/>
            </a:pPr>
            <a:r>
              <a:t>Hanle Write Data of the data being put into the slave memory.</a:t>
            </a:r>
          </a:p>
        </p:txBody>
      </p:sp>
      <p:sp>
        <p:nvSpPr>
          <p:cNvPr id="286" name="Rectangle 14"/>
          <p:cNvSpPr/>
          <p:nvPr/>
        </p:nvSpPr>
        <p:spPr>
          <a:xfrm>
            <a:off x="517870" y="508090"/>
            <a:ext cx="8732520"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87"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Picture 4" descr="Picture 4"/>
          <p:cNvPicPr>
            <a:picLocks noChangeAspect="1"/>
          </p:cNvPicPr>
          <p:nvPr/>
        </p:nvPicPr>
        <p:blipFill>
          <a:blip r:embed="rId2">
            <a:extLst/>
          </a:blip>
          <a:srcRect l="42156" t="51238" r="39424" b="18234"/>
          <a:stretch>
            <a:fillRect/>
          </a:stretch>
        </p:blipFill>
        <p:spPr>
          <a:xfrm>
            <a:off x="9806006" y="836753"/>
            <a:ext cx="2054944" cy="1396181"/>
          </a:xfrm>
          <a:prstGeom prst="rect">
            <a:avLst/>
          </a:prstGeom>
          <a:ln w="12700">
            <a:miter lim="400000"/>
          </a:ln>
        </p:spPr>
      </p:pic>
      <p:sp>
        <p:nvSpPr>
          <p:cNvPr id="289" name="Content Placeholder 2"/>
          <p:cNvSpPr txBox="1"/>
          <p:nvPr/>
        </p:nvSpPr>
        <p:spPr>
          <a:xfrm>
            <a:off x="5437721" y="1908737"/>
            <a:ext cx="3932421" cy="11232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110000"/>
              </a:lnSpc>
              <a:spcBef>
                <a:spcPts val="600"/>
              </a:spcBef>
              <a:defRPr sz="1400">
                <a:latin typeface="Bierstadt"/>
                <a:ea typeface="Bierstadt"/>
                <a:cs typeface="Bierstadt"/>
                <a:sym typeface="Bierstadt"/>
              </a:defRPr>
            </a:pPr>
            <a:r>
              <a:t>The approach to:</a:t>
            </a:r>
            <a:endParaRPr sz="2000"/>
          </a:p>
          <a:p>
            <a:pPr marL="140368" indent="-140368" algn="l">
              <a:lnSpc>
                <a:spcPct val="110000"/>
              </a:lnSpc>
              <a:spcBef>
                <a:spcPts val="600"/>
              </a:spcBef>
              <a:buSzPct val="100000"/>
              <a:buChar char="•"/>
              <a:defRPr sz="1400">
                <a:latin typeface="Bierstadt"/>
                <a:ea typeface="Bierstadt"/>
                <a:cs typeface="Bierstadt"/>
                <a:sym typeface="Bierstadt"/>
              </a:defRPr>
            </a:pPr>
            <a:r>
              <a:t>Initialize the Verilog processor file</a:t>
            </a:r>
          </a:p>
        </p:txBody>
      </p:sp>
      <p:pic>
        <p:nvPicPr>
          <p:cNvPr id="290" name="Picture 11" descr="Picture 11"/>
          <p:cNvPicPr>
            <a:picLocks noChangeAspect="1"/>
          </p:cNvPicPr>
          <p:nvPr/>
        </p:nvPicPr>
        <p:blipFill>
          <a:blip r:embed="rId3">
            <a:extLst/>
          </a:blip>
          <a:stretch>
            <a:fillRect/>
          </a:stretch>
        </p:blipFill>
        <p:spPr>
          <a:xfrm>
            <a:off x="5437720" y="2757989"/>
            <a:ext cx="3932421" cy="3829770"/>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50"/>
                                  </p:stCondLst>
                                  <p:iterate type="el" backwards="0">
                                    <p:tmAbs val="0"/>
                                  </p:iterate>
                                  <p:childTnLst>
                                    <p:set>
                                      <p:cBhvr>
                                        <p:cTn id="6" fill="hold"/>
                                        <p:tgtEl>
                                          <p:spTgt spid="289"/>
                                        </p:tgtEl>
                                        <p:attrNameLst>
                                          <p:attrName>style.visibility</p:attrName>
                                        </p:attrNameLst>
                                      </p:cBhvr>
                                      <p:to>
                                        <p:strVal val="visible"/>
                                      </p:to>
                                    </p:set>
                                    <p:animEffect filter="fade" transition="in">
                                      <p:cBhvr>
                                        <p:cTn id="7" dur="5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28"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29"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30"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131" name="Picture 2" descr="Picture 2"/>
          <p:cNvPicPr>
            <a:picLocks noChangeAspect="1"/>
          </p:cNvPicPr>
          <p:nvPr/>
        </p:nvPicPr>
        <p:blipFill>
          <a:blip r:embed="rId2">
            <a:extLst/>
          </a:blip>
          <a:srcRect l="19054" t="0" r="15806" b="1"/>
          <a:stretch>
            <a:fillRect/>
          </a:stretch>
        </p:blipFill>
        <p:spPr>
          <a:xfrm>
            <a:off x="517867" y="508088"/>
            <a:ext cx="5705858" cy="5846993"/>
          </a:xfrm>
          <a:prstGeom prst="rect">
            <a:avLst/>
          </a:prstGeom>
          <a:ln w="12700">
            <a:miter lim="400000"/>
          </a:ln>
        </p:spPr>
      </p:pic>
      <p:sp>
        <p:nvSpPr>
          <p:cNvPr id="132" name="Title 1"/>
          <p:cNvSpPr txBox="1"/>
          <p:nvPr>
            <p:ph type="title"/>
          </p:nvPr>
        </p:nvSpPr>
        <p:spPr>
          <a:xfrm>
            <a:off x="7001546" y="976159"/>
            <a:ext cx="4822902" cy="1463043"/>
          </a:xfrm>
          <a:prstGeom prst="rect">
            <a:avLst/>
          </a:prstGeom>
        </p:spPr>
        <p:txBody>
          <a:bodyPr/>
          <a:lstStyle>
            <a:lvl1pPr defTabSz="896111">
              <a:defRPr sz="4000"/>
            </a:lvl1pPr>
          </a:lstStyle>
          <a:p>
            <a:pPr/>
            <a:r>
              <a:t>Agenda for Today's Presentation</a:t>
            </a:r>
          </a:p>
        </p:txBody>
      </p:sp>
      <p:sp>
        <p:nvSpPr>
          <p:cNvPr id="133" name="Content Placeholder 3"/>
          <p:cNvSpPr txBox="1"/>
          <p:nvPr>
            <p:ph type="body" sz="half" idx="1"/>
          </p:nvPr>
        </p:nvSpPr>
        <p:spPr>
          <a:xfrm>
            <a:off x="7001547" y="2578606"/>
            <a:ext cx="4672586" cy="3767332"/>
          </a:xfrm>
          <a:prstGeom prst="rect">
            <a:avLst/>
          </a:prstGeom>
        </p:spPr>
        <p:txBody>
          <a:bodyPr/>
          <a:lstStyle/>
          <a:p>
            <a:pPr>
              <a:defRPr sz="1800"/>
            </a:pPr>
            <a:r>
              <a:t>Introduction to the Project</a:t>
            </a:r>
          </a:p>
          <a:p>
            <a:pPr>
              <a:defRPr sz="1800"/>
            </a:pPr>
            <a:r>
              <a:t>Processor Architecture and </a:t>
            </a:r>
            <a:r>
              <a:t>Instruction</a:t>
            </a:r>
            <a:r>
              <a:t> Set</a:t>
            </a:r>
          </a:p>
          <a:p>
            <a:pPr>
              <a:defRPr sz="1800"/>
            </a:pPr>
            <a:r>
              <a:t>Instruction Implementation</a:t>
            </a:r>
          </a:p>
          <a:p>
            <a:pPr>
              <a:defRPr sz="1800"/>
            </a:pPr>
            <a:r>
              <a:t>Simulation </a:t>
            </a:r>
          </a:p>
          <a:p>
            <a:pPr>
              <a:defRPr sz="1800"/>
            </a:pPr>
            <a:r>
              <a:t>Testing</a:t>
            </a:r>
          </a:p>
          <a:p>
            <a:pPr>
              <a:defRPr sz="1800"/>
            </a:pPr>
            <a:r>
              <a:t>Conclusion and Future Work</a:t>
            </a:r>
          </a:p>
        </p:txBody>
      </p:sp>
      <p:sp>
        <p:nvSpPr>
          <p:cNvPr id="134" name="Freeform: Shape 30"/>
          <p:cNvSpPr/>
          <p:nvPr/>
        </p:nvSpPr>
        <p:spPr>
          <a:xfrm>
            <a:off x="7016407" y="508090"/>
            <a:ext cx="4660735"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35"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600">
        <p159:morph option="byObject"/>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itle 1"/>
          <p:cNvSpPr txBox="1"/>
          <p:nvPr>
            <p:ph type="title"/>
          </p:nvPr>
        </p:nvSpPr>
        <p:spPr>
          <a:xfrm>
            <a:off x="517868" y="976159"/>
            <a:ext cx="11133358" cy="1463043"/>
          </a:xfrm>
          <a:prstGeom prst="rect">
            <a:avLst/>
          </a:prstGeom>
        </p:spPr>
        <p:txBody>
          <a:bodyPr/>
          <a:lstStyle>
            <a:lvl1pPr>
              <a:defRPr sz="4400"/>
            </a:lvl1pPr>
          </a:lstStyle>
          <a:p>
            <a:pPr/>
            <a:r>
              <a:t>Dual port AXI Instruction memory</a:t>
            </a:r>
          </a:p>
        </p:txBody>
      </p:sp>
      <p:sp>
        <p:nvSpPr>
          <p:cNvPr id="293" name="Content Placeholder 2"/>
          <p:cNvSpPr txBox="1"/>
          <p:nvPr>
            <p:ph type="body" sz="quarter" idx="1"/>
          </p:nvPr>
        </p:nvSpPr>
        <p:spPr>
          <a:xfrm>
            <a:off x="7790275" y="2485405"/>
            <a:ext cx="3883858" cy="2666698"/>
          </a:xfrm>
          <a:prstGeom prst="rect">
            <a:avLst/>
          </a:prstGeom>
        </p:spPr>
        <p:txBody>
          <a:bodyPr/>
          <a:lstStyle>
            <a:lvl1pPr>
              <a:spcBef>
                <a:spcPts val="600"/>
              </a:spcBef>
              <a:defRPr sz="1400"/>
            </a:lvl1pPr>
          </a:lstStyle>
          <a:p>
            <a:pPr/>
            <a:r>
              <a:t>We had to bypass the given axi template memory file, which fetches new instructions in the processor. And replace it with instructions fetched by us manually. </a:t>
            </a:r>
          </a:p>
        </p:txBody>
      </p:sp>
      <p:sp>
        <p:nvSpPr>
          <p:cNvPr id="294" name="Rectangle 14"/>
          <p:cNvSpPr/>
          <p:nvPr/>
        </p:nvSpPr>
        <p:spPr>
          <a:xfrm>
            <a:off x="517870" y="508090"/>
            <a:ext cx="8732520"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295"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6" name="Picture 4" descr="Picture 4"/>
          <p:cNvPicPr>
            <a:picLocks noChangeAspect="1"/>
          </p:cNvPicPr>
          <p:nvPr/>
        </p:nvPicPr>
        <p:blipFill>
          <a:blip r:embed="rId2">
            <a:extLst/>
          </a:blip>
          <a:srcRect l="42156" t="51238" r="39424" b="18234"/>
          <a:stretch>
            <a:fillRect/>
          </a:stretch>
        </p:blipFill>
        <p:spPr>
          <a:xfrm>
            <a:off x="9806006" y="836753"/>
            <a:ext cx="2054944" cy="1396181"/>
          </a:xfrm>
          <a:prstGeom prst="rect">
            <a:avLst/>
          </a:prstGeom>
          <a:ln w="12700">
            <a:miter lim="400000"/>
          </a:ln>
        </p:spPr>
      </p:pic>
      <p:pic>
        <p:nvPicPr>
          <p:cNvPr id="297" name="Picture 3" descr="Picture 3"/>
          <p:cNvPicPr>
            <a:picLocks noChangeAspect="1"/>
          </p:cNvPicPr>
          <p:nvPr/>
        </p:nvPicPr>
        <p:blipFill>
          <a:blip r:embed="rId3">
            <a:extLst/>
          </a:blip>
          <a:stretch>
            <a:fillRect/>
          </a:stretch>
        </p:blipFill>
        <p:spPr>
          <a:xfrm>
            <a:off x="517866" y="1988816"/>
            <a:ext cx="6669515" cy="4476946"/>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0"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1"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2"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3" name="Title 1"/>
          <p:cNvSpPr txBox="1"/>
          <p:nvPr>
            <p:ph type="title"/>
          </p:nvPr>
        </p:nvSpPr>
        <p:spPr>
          <a:xfrm>
            <a:off x="517869" y="976158"/>
            <a:ext cx="11153214" cy="1113901"/>
          </a:xfrm>
          <a:prstGeom prst="rect">
            <a:avLst/>
          </a:prstGeom>
        </p:spPr>
        <p:txBody>
          <a:bodyPr/>
          <a:lstStyle>
            <a:lvl1pPr>
              <a:defRPr sz="4400"/>
            </a:lvl1pPr>
          </a:lstStyle>
          <a:p>
            <a:pPr/>
            <a:r>
              <a:t>Dual port AXI Instruction memory</a:t>
            </a:r>
          </a:p>
        </p:txBody>
      </p:sp>
      <p:sp>
        <p:nvSpPr>
          <p:cNvPr id="304" name="Content Placeholder 3"/>
          <p:cNvSpPr txBox="1"/>
          <p:nvPr>
            <p:ph type="body" sz="quarter" idx="1"/>
          </p:nvPr>
        </p:nvSpPr>
        <p:spPr>
          <a:xfrm>
            <a:off x="740359" y="2507225"/>
            <a:ext cx="3762816" cy="2815326"/>
          </a:xfrm>
          <a:prstGeom prst="rect">
            <a:avLst/>
          </a:prstGeom>
        </p:spPr>
        <p:txBody>
          <a:bodyPr/>
          <a:lstStyle>
            <a:lvl1pPr>
              <a:lnSpc>
                <a:spcPct val="100000"/>
              </a:lnSpc>
              <a:spcBef>
                <a:spcPts val="2500"/>
              </a:spcBef>
              <a:defRPr sz="1400"/>
            </a:lvl1pPr>
          </a:lstStyle>
          <a:p>
            <a:pPr/>
            <a:r>
              <a:t>At the end we had to make sure that the result we got from the processor was correct format:</a:t>
            </a:r>
          </a:p>
        </p:txBody>
      </p:sp>
      <p:sp>
        <p:nvSpPr>
          <p:cNvPr id="305" name="Freeform: Shape 30"/>
          <p:cNvSpPr/>
          <p:nvPr/>
        </p:nvSpPr>
        <p:spPr>
          <a:xfrm>
            <a:off x="517868" y="508090"/>
            <a:ext cx="11153217"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06"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7" name="Picture 3" descr="Picture 3"/>
          <p:cNvPicPr>
            <a:picLocks noChangeAspect="1"/>
          </p:cNvPicPr>
          <p:nvPr/>
        </p:nvPicPr>
        <p:blipFill>
          <a:blip r:embed="rId2">
            <a:extLst/>
          </a:blip>
          <a:stretch>
            <a:fillRect/>
          </a:stretch>
        </p:blipFill>
        <p:spPr>
          <a:xfrm>
            <a:off x="740359" y="3116826"/>
            <a:ext cx="3762816" cy="2927265"/>
          </a:xfrm>
          <a:prstGeom prst="rect">
            <a:avLst/>
          </a:prstGeom>
          <a:ln w="12700">
            <a:miter lim="400000"/>
          </a:ln>
          <a:effectLst>
            <a:outerShdw sx="100000" sy="100000" kx="0" ky="0" algn="b" rotWithShape="0" blurRad="355600" dist="0" dir="0">
              <a:srgbClr val="000000">
                <a:alpha val="75000"/>
              </a:srgbClr>
            </a:outerShdw>
          </a:effectLst>
        </p:spPr>
      </p:pic>
      <p:pic>
        <p:nvPicPr>
          <p:cNvPr id="308" name="Picture 5" descr="Picture 5"/>
          <p:cNvPicPr>
            <a:picLocks noChangeAspect="1"/>
          </p:cNvPicPr>
          <p:nvPr/>
        </p:nvPicPr>
        <p:blipFill>
          <a:blip r:embed="rId3">
            <a:extLst/>
          </a:blip>
          <a:stretch>
            <a:fillRect/>
          </a:stretch>
        </p:blipFill>
        <p:spPr>
          <a:xfrm>
            <a:off x="7369032" y="2231923"/>
            <a:ext cx="3797939" cy="4532815"/>
          </a:xfrm>
          <a:prstGeom prst="rect">
            <a:avLst/>
          </a:prstGeom>
          <a:ln w="12700">
            <a:miter lim="400000"/>
          </a:ln>
          <a:effectLst>
            <a:outerShdw sx="100000" sy="100000" kx="0" ky="0" algn="b" rotWithShape="0" blurRad="355600" dist="0" dir="0">
              <a:srgbClr val="000000">
                <a:alpha val="75000"/>
              </a:srgbClr>
            </a:outerShdw>
          </a:effectLst>
        </p:spPr>
      </p:pic>
      <p:sp>
        <p:nvSpPr>
          <p:cNvPr id="309" name="Content Placeholder 3"/>
          <p:cNvSpPr txBox="1"/>
          <p:nvPr/>
        </p:nvSpPr>
        <p:spPr>
          <a:xfrm>
            <a:off x="6347049" y="1798149"/>
            <a:ext cx="4151224" cy="5838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nSpc>
                <a:spcPct val="80000"/>
              </a:lnSpc>
              <a:spcBef>
                <a:spcPts val="2500"/>
              </a:spcBef>
              <a:defRPr sz="1200">
                <a:latin typeface="Bierstadt"/>
                <a:ea typeface="Bierstadt"/>
                <a:cs typeface="Bierstadt"/>
                <a:sym typeface="Bierstadt"/>
              </a:defRPr>
            </a:lvl1pPr>
          </a:lstStyle>
          <a:p>
            <a:pPr/>
            <a:r>
              <a:t>In addition, we needed to provide the output to the Python implementation that was executing the processor: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12"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13"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14"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15" name="Title 1"/>
          <p:cNvSpPr txBox="1"/>
          <p:nvPr>
            <p:ph type="title"/>
          </p:nvPr>
        </p:nvSpPr>
        <p:spPr>
          <a:xfrm>
            <a:off x="517869" y="976158"/>
            <a:ext cx="11153214" cy="1113901"/>
          </a:xfrm>
          <a:prstGeom prst="rect">
            <a:avLst/>
          </a:prstGeom>
        </p:spPr>
        <p:txBody>
          <a:bodyPr/>
          <a:lstStyle>
            <a:lvl1pPr defTabSz="896111">
              <a:lnSpc>
                <a:spcPct val="90000"/>
              </a:lnSpc>
              <a:defRPr sz="3600"/>
            </a:lvl1pPr>
          </a:lstStyle>
          <a:p>
            <a:pPr/>
            <a:r>
              <a:t>Testing and Validating the Processor on Hardware</a:t>
            </a:r>
          </a:p>
        </p:txBody>
      </p:sp>
      <p:sp>
        <p:nvSpPr>
          <p:cNvPr id="316" name="Content Placeholder 3"/>
          <p:cNvSpPr txBox="1"/>
          <p:nvPr>
            <p:ph type="body" sz="half" idx="1"/>
          </p:nvPr>
        </p:nvSpPr>
        <p:spPr>
          <a:xfrm>
            <a:off x="6511634" y="2299389"/>
            <a:ext cx="5159450" cy="4048571"/>
          </a:xfrm>
          <a:prstGeom prst="rect">
            <a:avLst/>
          </a:prstGeom>
        </p:spPr>
        <p:txBody>
          <a:bodyPr/>
          <a:lstStyle/>
          <a:p>
            <a:pPr>
              <a:spcBef>
                <a:spcPts val="2500"/>
              </a:spcBef>
            </a:pPr>
            <a:r>
              <a:t>Before testing the operations on the hardware we need to generate the bit file. </a:t>
            </a:r>
          </a:p>
          <a:p>
            <a:pPr>
              <a:spcBef>
                <a:spcPts val="2500"/>
              </a:spcBef>
            </a:pPr>
            <a:r>
              <a:t>To create the bit file we are using Vivado. </a:t>
            </a:r>
          </a:p>
          <a:p>
            <a:pPr>
              <a:spcBef>
                <a:spcPts val="2500"/>
              </a:spcBef>
            </a:pPr>
            <a:r>
              <a:t>After creation of the file we get such notification in Vivado and we are ready to test. </a:t>
            </a:r>
          </a:p>
        </p:txBody>
      </p:sp>
      <p:sp>
        <p:nvSpPr>
          <p:cNvPr id="317" name="Freeform: Shape 30"/>
          <p:cNvSpPr/>
          <p:nvPr/>
        </p:nvSpPr>
        <p:spPr>
          <a:xfrm>
            <a:off x="517868" y="508090"/>
            <a:ext cx="11153217"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18"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9" name="Picture 3" descr="Picture 3"/>
          <p:cNvPicPr>
            <a:picLocks noChangeAspect="1"/>
          </p:cNvPicPr>
          <p:nvPr/>
        </p:nvPicPr>
        <p:blipFill>
          <a:blip r:embed="rId2">
            <a:extLst/>
          </a:blip>
          <a:stretch>
            <a:fillRect/>
          </a:stretch>
        </p:blipFill>
        <p:spPr>
          <a:xfrm>
            <a:off x="1124789" y="2090058"/>
            <a:ext cx="4555577" cy="4192039"/>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22" name="Title 1"/>
          <p:cNvSpPr txBox="1"/>
          <p:nvPr>
            <p:ph type="title"/>
          </p:nvPr>
        </p:nvSpPr>
        <p:spPr>
          <a:xfrm>
            <a:off x="521206" y="1211764"/>
            <a:ext cx="7237056" cy="4727992"/>
          </a:xfrm>
          <a:prstGeom prst="rect">
            <a:avLst/>
          </a:prstGeom>
        </p:spPr>
        <p:txBody>
          <a:bodyPr anchor="b"/>
          <a:lstStyle>
            <a:lvl1pPr>
              <a:defRPr sz="7400"/>
            </a:lvl1pPr>
          </a:lstStyle>
          <a:p>
            <a:pPr/>
            <a:r>
              <a:t>Testing</a:t>
            </a:r>
          </a:p>
        </p:txBody>
      </p:sp>
      <p:sp>
        <p:nvSpPr>
          <p:cNvPr id="323"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24"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27"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28"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29"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30" name="Title 1"/>
          <p:cNvSpPr txBox="1"/>
          <p:nvPr>
            <p:ph type="title"/>
          </p:nvPr>
        </p:nvSpPr>
        <p:spPr>
          <a:xfrm>
            <a:off x="407331" y="976159"/>
            <a:ext cx="5242261" cy="1447166"/>
          </a:xfrm>
          <a:prstGeom prst="rect">
            <a:avLst/>
          </a:prstGeom>
        </p:spPr>
        <p:txBody>
          <a:bodyPr/>
          <a:lstStyle>
            <a:lvl1pPr>
              <a:lnSpc>
                <a:spcPct val="90000"/>
              </a:lnSpc>
              <a:defRPr sz="3200"/>
            </a:lvl1pPr>
          </a:lstStyle>
          <a:p>
            <a:pPr/>
            <a:r>
              <a:t>Using Waveforms and integrated programme counter for tests</a:t>
            </a:r>
          </a:p>
        </p:txBody>
      </p:sp>
      <p:sp>
        <p:nvSpPr>
          <p:cNvPr id="331" name="Content Placeholder 3"/>
          <p:cNvSpPr txBox="1"/>
          <p:nvPr>
            <p:ph type="body" sz="half" idx="1"/>
          </p:nvPr>
        </p:nvSpPr>
        <p:spPr>
          <a:xfrm>
            <a:off x="517866" y="2742113"/>
            <a:ext cx="5324134" cy="5312733"/>
          </a:xfrm>
          <a:prstGeom prst="rect">
            <a:avLst/>
          </a:prstGeom>
        </p:spPr>
        <p:txBody>
          <a:bodyPr/>
          <a:lstStyle>
            <a:lvl1pPr>
              <a:spcBef>
                <a:spcPts val="2500"/>
              </a:spcBef>
              <a:defRPr b="1" sz="1400"/>
            </a:lvl1pPr>
            <a:lvl2pPr marL="0" indent="0">
              <a:spcBef>
                <a:spcPts val="500"/>
              </a:spcBef>
              <a:buSzTx/>
              <a:buNone/>
              <a:defRPr sz="1400"/>
            </a:lvl2pPr>
          </a:lstStyle>
          <a:p>
            <a:pPr/>
            <a:r>
              <a:t>Testing if it all actually works</a:t>
            </a:r>
          </a:p>
          <a:p>
            <a:pPr lvl="1"/>
            <a:r>
              <a:t>We can simply just create iverilog signal waveforms to actually test if everything is working thanks to our programme counter, but if we want to take it to the next level, we need actual access to the FPGA running our bit file.</a:t>
            </a:r>
          </a:p>
        </p:txBody>
      </p:sp>
      <p:sp>
        <p:nvSpPr>
          <p:cNvPr id="332"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33"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Picture 3" descr="Picture 3"/>
          <p:cNvPicPr>
            <a:picLocks noChangeAspect="1"/>
          </p:cNvPicPr>
          <p:nvPr/>
        </p:nvPicPr>
        <p:blipFill>
          <a:blip r:embed="rId2">
            <a:extLst/>
          </a:blip>
          <a:stretch>
            <a:fillRect/>
          </a:stretch>
        </p:blipFill>
        <p:spPr>
          <a:xfrm>
            <a:off x="2101949" y="7813623"/>
            <a:ext cx="8687643" cy="6858001"/>
          </a:xfrm>
          <a:prstGeom prst="rect">
            <a:avLst/>
          </a:prstGeom>
          <a:ln w="12700">
            <a:miter lim="400000"/>
          </a:ln>
        </p:spPr>
      </p:pic>
      <p:pic>
        <p:nvPicPr>
          <p:cNvPr id="335" name="Picture 4" descr="Picture 4"/>
          <p:cNvPicPr>
            <a:picLocks noChangeAspect="1"/>
          </p:cNvPicPr>
          <p:nvPr/>
        </p:nvPicPr>
        <p:blipFill>
          <a:blip r:embed="rId3">
            <a:extLst/>
          </a:blip>
          <a:stretch>
            <a:fillRect/>
          </a:stretch>
        </p:blipFill>
        <p:spPr>
          <a:xfrm>
            <a:off x="13242531" y="5658787"/>
            <a:ext cx="10777989" cy="6858001"/>
          </a:xfrm>
          <a:prstGeom prst="rect">
            <a:avLst/>
          </a:prstGeom>
          <a:ln w="12700">
            <a:miter lim="400000"/>
          </a:ln>
        </p:spPr>
      </p:pic>
      <p:pic>
        <p:nvPicPr>
          <p:cNvPr id="336" name="Picture 5" descr="Picture 5"/>
          <p:cNvPicPr>
            <a:picLocks noChangeAspect="1"/>
          </p:cNvPicPr>
          <p:nvPr/>
        </p:nvPicPr>
        <p:blipFill>
          <a:blip r:embed="rId4">
            <a:extLst/>
          </a:blip>
          <a:stretch>
            <a:fillRect/>
          </a:stretch>
        </p:blipFill>
        <p:spPr>
          <a:xfrm>
            <a:off x="6277991" y="1310641"/>
            <a:ext cx="5610113" cy="442492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39"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40" name="Title 1"/>
          <p:cNvSpPr txBox="1"/>
          <p:nvPr/>
        </p:nvSpPr>
        <p:spPr>
          <a:xfrm>
            <a:off x="407331" y="976159"/>
            <a:ext cx="5242261" cy="14471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l">
              <a:lnSpc>
                <a:spcPct val="90000"/>
              </a:lnSpc>
              <a:defRPr b="1" sz="3200">
                <a:latin typeface="Bierstadt"/>
                <a:ea typeface="Bierstadt"/>
                <a:cs typeface="Bierstadt"/>
                <a:sym typeface="Bierstadt"/>
              </a:defRPr>
            </a:lvl1pPr>
          </a:lstStyle>
          <a:p>
            <a:pPr/>
            <a:r>
              <a:t>Using Waveforms and integrated programme counter for tests</a:t>
            </a:r>
          </a:p>
        </p:txBody>
      </p:sp>
      <p:sp>
        <p:nvSpPr>
          <p:cNvPr id="341"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42" name="Content Placeholder 3"/>
          <p:cNvSpPr txBox="1"/>
          <p:nvPr>
            <p:ph type="body" sz="quarter" idx="1"/>
          </p:nvPr>
        </p:nvSpPr>
        <p:spPr>
          <a:xfrm>
            <a:off x="9072880" y="1033272"/>
            <a:ext cx="2601255" cy="5312732"/>
          </a:xfrm>
          <a:prstGeom prst="rect">
            <a:avLst/>
          </a:prstGeom>
        </p:spPr>
        <p:txBody>
          <a:bodyPr/>
          <a:lstStyle/>
          <a:p>
            <a:pPr lvl="1" marL="0" indent="0">
              <a:spcBef>
                <a:spcPts val="500"/>
              </a:spcBef>
              <a:buSzTx/>
              <a:buNone/>
              <a:defRPr sz="1400"/>
            </a:pPr>
            <a:r>
              <a:t>Here on the left, you can see our integrated testing with the programme counter actually working with all of the functions.</a:t>
            </a:r>
          </a:p>
        </p:txBody>
      </p:sp>
      <p:sp>
        <p:nvSpPr>
          <p:cNvPr id="343"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4" name="Picture 3" descr="Picture 3"/>
          <p:cNvPicPr>
            <a:picLocks noChangeAspect="1"/>
          </p:cNvPicPr>
          <p:nvPr/>
        </p:nvPicPr>
        <p:blipFill>
          <a:blip r:embed="rId2">
            <a:extLst/>
          </a:blip>
          <a:stretch>
            <a:fillRect/>
          </a:stretch>
        </p:blipFill>
        <p:spPr>
          <a:xfrm>
            <a:off x="2101949" y="7813623"/>
            <a:ext cx="8687643" cy="6858001"/>
          </a:xfrm>
          <a:prstGeom prst="rect">
            <a:avLst/>
          </a:prstGeom>
          <a:ln w="12700">
            <a:miter lim="400000"/>
          </a:ln>
        </p:spPr>
      </p:pic>
      <p:pic>
        <p:nvPicPr>
          <p:cNvPr id="345" name="Picture 4" descr="Picture 4"/>
          <p:cNvPicPr>
            <a:picLocks noChangeAspect="1"/>
          </p:cNvPicPr>
          <p:nvPr/>
        </p:nvPicPr>
        <p:blipFill>
          <a:blip r:embed="rId3">
            <a:extLst/>
          </a:blip>
          <a:stretch>
            <a:fillRect/>
          </a:stretch>
        </p:blipFill>
        <p:spPr>
          <a:xfrm>
            <a:off x="13317481" y="6345835"/>
            <a:ext cx="10777989" cy="6858001"/>
          </a:xfrm>
          <a:prstGeom prst="rect">
            <a:avLst/>
          </a:prstGeom>
          <a:ln w="12700">
            <a:miter lim="400000"/>
          </a:ln>
        </p:spPr>
      </p:pic>
      <p:pic>
        <p:nvPicPr>
          <p:cNvPr id="346" name="Picture 5" descr="Picture 5"/>
          <p:cNvPicPr>
            <a:picLocks noChangeAspect="1"/>
          </p:cNvPicPr>
          <p:nvPr/>
        </p:nvPicPr>
        <p:blipFill>
          <a:blip r:embed="rId4">
            <a:extLst/>
          </a:blip>
          <a:stretch>
            <a:fillRect/>
          </a:stretch>
        </p:blipFill>
        <p:spPr>
          <a:xfrm>
            <a:off x="302227" y="215483"/>
            <a:ext cx="8146604" cy="642703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49"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50"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51"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52" name="Title 1"/>
          <p:cNvSpPr txBox="1"/>
          <p:nvPr>
            <p:ph type="title"/>
          </p:nvPr>
        </p:nvSpPr>
        <p:spPr>
          <a:xfrm>
            <a:off x="517867" y="976158"/>
            <a:ext cx="4809314" cy="1447167"/>
          </a:xfrm>
          <a:prstGeom prst="rect">
            <a:avLst/>
          </a:prstGeom>
        </p:spPr>
        <p:txBody>
          <a:bodyPr/>
          <a:lstStyle>
            <a:lvl1pPr defTabSz="740663">
              <a:lnSpc>
                <a:spcPct val="90000"/>
              </a:lnSpc>
              <a:defRPr sz="3240"/>
            </a:lvl1pPr>
          </a:lstStyle>
          <a:p>
            <a:pPr/>
            <a:r>
              <a:t>Using Python and Pynq library to conduct real life tests</a:t>
            </a:r>
          </a:p>
        </p:txBody>
      </p:sp>
      <p:sp>
        <p:nvSpPr>
          <p:cNvPr id="353" name="Content Placeholder 3"/>
          <p:cNvSpPr txBox="1"/>
          <p:nvPr>
            <p:ph type="body" sz="half" idx="1"/>
          </p:nvPr>
        </p:nvSpPr>
        <p:spPr>
          <a:xfrm>
            <a:off x="5817015" y="1033272"/>
            <a:ext cx="5857119" cy="5312732"/>
          </a:xfrm>
          <a:prstGeom prst="rect">
            <a:avLst/>
          </a:prstGeom>
        </p:spPr>
        <p:txBody>
          <a:bodyPr/>
          <a:lstStyle/>
          <a:p>
            <a:pPr lvl="1" marL="0" indent="0">
              <a:spcBef>
                <a:spcPts val="500"/>
              </a:spcBef>
              <a:buSzTx/>
              <a:buNone/>
              <a:defRPr sz="1400"/>
            </a:pPr>
            <a:r>
              <a:t>Here, we have the mmio class integrated into our PYNQ Z2 board's Python interface.</a:t>
            </a:r>
          </a:p>
        </p:txBody>
      </p:sp>
      <p:sp>
        <p:nvSpPr>
          <p:cNvPr id="354"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55"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6" name="Picture 3" descr="Picture 3"/>
          <p:cNvPicPr>
            <a:picLocks noChangeAspect="1"/>
          </p:cNvPicPr>
          <p:nvPr/>
        </p:nvPicPr>
        <p:blipFill>
          <a:blip r:embed="rId2">
            <a:extLst/>
          </a:blip>
          <a:stretch>
            <a:fillRect/>
          </a:stretch>
        </p:blipFill>
        <p:spPr>
          <a:xfrm>
            <a:off x="4556588" y="1711376"/>
            <a:ext cx="7757003" cy="6120986"/>
          </a:xfrm>
          <a:prstGeom prst="rect">
            <a:avLst/>
          </a:prstGeom>
          <a:ln w="12700">
            <a:miter lim="400000"/>
          </a:ln>
        </p:spPr>
      </p:pic>
      <p:pic>
        <p:nvPicPr>
          <p:cNvPr id="357" name="Picture 4" descr="Picture 4"/>
          <p:cNvPicPr>
            <a:picLocks noChangeAspect="1"/>
          </p:cNvPicPr>
          <p:nvPr/>
        </p:nvPicPr>
        <p:blipFill>
          <a:blip r:embed="rId3">
            <a:extLst/>
          </a:blip>
          <a:stretch>
            <a:fillRect/>
          </a:stretch>
        </p:blipFill>
        <p:spPr>
          <a:xfrm>
            <a:off x="-1048093" y="7432623"/>
            <a:ext cx="10777989" cy="6858001"/>
          </a:xfrm>
          <a:prstGeom prst="rect">
            <a:avLst/>
          </a:prstGeom>
          <a:ln w="12700">
            <a:miter lim="400000"/>
          </a:ln>
        </p:spPr>
      </p:pic>
      <p:pic>
        <p:nvPicPr>
          <p:cNvPr id="358" name="Picture 5" descr="Picture 5"/>
          <p:cNvPicPr>
            <a:picLocks noChangeAspect="1"/>
          </p:cNvPicPr>
          <p:nvPr/>
        </p:nvPicPr>
        <p:blipFill>
          <a:blip r:embed="rId4">
            <a:extLst/>
          </a:blip>
          <a:stretch>
            <a:fillRect/>
          </a:stretch>
        </p:blipFill>
        <p:spPr>
          <a:xfrm>
            <a:off x="-9198065" y="2998031"/>
            <a:ext cx="8146604" cy="6427034"/>
          </a:xfrm>
          <a:prstGeom prst="rect">
            <a:avLst/>
          </a:prstGeom>
          <a:ln w="12700">
            <a:miter lim="400000"/>
          </a:ln>
        </p:spPr>
      </p:pic>
      <p:pic>
        <p:nvPicPr>
          <p:cNvPr id="359" name="Picture 6" descr="Picture 6"/>
          <p:cNvPicPr>
            <a:picLocks noChangeAspect="1"/>
          </p:cNvPicPr>
          <p:nvPr/>
        </p:nvPicPr>
        <p:blipFill>
          <a:blip r:embed="rId5">
            <a:extLst/>
          </a:blip>
          <a:srcRect l="42156" t="51238" r="39424" b="18234"/>
          <a:stretch>
            <a:fillRect/>
          </a:stretch>
        </p:blipFill>
        <p:spPr>
          <a:xfrm>
            <a:off x="12816530" y="-643526"/>
            <a:ext cx="2054944" cy="139618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62"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63"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64"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65" name="Title 1"/>
          <p:cNvSpPr txBox="1"/>
          <p:nvPr>
            <p:ph type="title"/>
          </p:nvPr>
        </p:nvSpPr>
        <p:spPr>
          <a:xfrm>
            <a:off x="517867" y="976158"/>
            <a:ext cx="4809314" cy="1447167"/>
          </a:xfrm>
          <a:prstGeom prst="rect">
            <a:avLst/>
          </a:prstGeom>
        </p:spPr>
        <p:txBody>
          <a:bodyPr/>
          <a:lstStyle>
            <a:lvl1pPr defTabSz="740663">
              <a:lnSpc>
                <a:spcPct val="90000"/>
              </a:lnSpc>
              <a:defRPr sz="3240"/>
            </a:lvl1pPr>
          </a:lstStyle>
          <a:p>
            <a:pPr/>
            <a:r>
              <a:t>Using Python and Pynq library to conduct real life tests</a:t>
            </a:r>
          </a:p>
        </p:txBody>
      </p:sp>
      <p:pic>
        <p:nvPicPr>
          <p:cNvPr id="366" name="Picture 4" descr="Picture 4"/>
          <p:cNvPicPr>
            <a:picLocks noChangeAspect="1"/>
          </p:cNvPicPr>
          <p:nvPr/>
        </p:nvPicPr>
        <p:blipFill>
          <a:blip r:embed="rId2">
            <a:extLst/>
          </a:blip>
          <a:stretch>
            <a:fillRect/>
          </a:stretch>
        </p:blipFill>
        <p:spPr>
          <a:xfrm>
            <a:off x="151120" y="3172917"/>
            <a:ext cx="8848006" cy="5627560"/>
          </a:xfrm>
          <a:prstGeom prst="rect">
            <a:avLst/>
          </a:prstGeom>
          <a:ln w="12700">
            <a:miter lim="400000"/>
          </a:ln>
        </p:spPr>
      </p:pic>
      <p:sp>
        <p:nvSpPr>
          <p:cNvPr id="367" name="Content Placeholder 3"/>
          <p:cNvSpPr txBox="1"/>
          <p:nvPr>
            <p:ph type="body" sz="half" idx="1"/>
          </p:nvPr>
        </p:nvSpPr>
        <p:spPr>
          <a:xfrm>
            <a:off x="5817015" y="1033272"/>
            <a:ext cx="5857119" cy="5312732"/>
          </a:xfrm>
          <a:prstGeom prst="rect">
            <a:avLst/>
          </a:prstGeom>
        </p:spPr>
        <p:txBody>
          <a:bodyPr/>
          <a:lstStyle/>
          <a:p>
            <a:pPr lvl="1" marL="0" indent="0">
              <a:spcBef>
                <a:spcPts val="500"/>
              </a:spcBef>
              <a:buSzTx/>
              <a:buNone/>
              <a:defRPr sz="1400"/>
            </a:pPr>
            <a:r>
              <a:t>Here, we have the mmio class integrated into our PYNQ Z2 board's Python interface.</a:t>
            </a:r>
          </a:p>
        </p:txBody>
      </p:sp>
      <p:sp>
        <p:nvSpPr>
          <p:cNvPr id="368"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69"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0" name="Picture 3" descr="Picture 3"/>
          <p:cNvPicPr>
            <a:picLocks noChangeAspect="1"/>
          </p:cNvPicPr>
          <p:nvPr/>
        </p:nvPicPr>
        <p:blipFill>
          <a:blip r:embed="rId3">
            <a:extLst/>
          </a:blip>
          <a:stretch>
            <a:fillRect/>
          </a:stretch>
        </p:blipFill>
        <p:spPr>
          <a:xfrm>
            <a:off x="4556588" y="1711376"/>
            <a:ext cx="7757003" cy="6120986"/>
          </a:xfrm>
          <a:prstGeom prst="rect">
            <a:avLst/>
          </a:prstGeom>
          <a:ln w="12700">
            <a:miter lim="400000"/>
          </a:ln>
        </p:spPr>
      </p:pic>
      <p:pic>
        <p:nvPicPr>
          <p:cNvPr id="371" name="Picture 5" descr="Picture 5"/>
          <p:cNvPicPr>
            <a:picLocks noChangeAspect="1"/>
          </p:cNvPicPr>
          <p:nvPr/>
        </p:nvPicPr>
        <p:blipFill>
          <a:blip r:embed="rId4">
            <a:extLst/>
          </a:blip>
          <a:stretch>
            <a:fillRect/>
          </a:stretch>
        </p:blipFill>
        <p:spPr>
          <a:xfrm>
            <a:off x="-9198065" y="2998031"/>
            <a:ext cx="8146604" cy="6427034"/>
          </a:xfrm>
          <a:prstGeom prst="rect">
            <a:avLst/>
          </a:prstGeom>
          <a:ln w="12700">
            <a:miter lim="400000"/>
          </a:ln>
        </p:spPr>
      </p:pic>
      <p:pic>
        <p:nvPicPr>
          <p:cNvPr id="372" name="Picture 6" descr="Picture 6"/>
          <p:cNvPicPr>
            <a:picLocks noChangeAspect="1"/>
          </p:cNvPicPr>
          <p:nvPr/>
        </p:nvPicPr>
        <p:blipFill>
          <a:blip r:embed="rId5">
            <a:extLst/>
          </a:blip>
          <a:srcRect l="42156" t="51238" r="39424" b="18234"/>
          <a:stretch>
            <a:fillRect/>
          </a:stretch>
        </p:blipFill>
        <p:spPr>
          <a:xfrm>
            <a:off x="8588055" y="4609277"/>
            <a:ext cx="2267304" cy="1539837"/>
          </a:xfrm>
          <a:prstGeom prst="rect">
            <a:avLst/>
          </a:prstGeom>
          <a:ln w="12700">
            <a:miter lim="400000"/>
          </a:ln>
        </p:spPr>
      </p:pic>
      <p:pic>
        <p:nvPicPr>
          <p:cNvPr id="373" name="Picture 2" descr="Picture 2"/>
          <p:cNvPicPr>
            <a:picLocks noChangeAspect="1"/>
          </p:cNvPicPr>
          <p:nvPr/>
        </p:nvPicPr>
        <p:blipFill>
          <a:blip r:embed="rId6">
            <a:extLst/>
          </a:blip>
          <a:stretch>
            <a:fillRect/>
          </a:stretch>
        </p:blipFill>
        <p:spPr>
          <a:xfrm>
            <a:off x="-13947098" y="1378939"/>
            <a:ext cx="12192001" cy="238874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76"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77"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78"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379" name="Picture 7" descr="Picture 7"/>
          <p:cNvPicPr>
            <a:picLocks noChangeAspect="1"/>
          </p:cNvPicPr>
          <p:nvPr/>
        </p:nvPicPr>
        <p:blipFill>
          <a:blip r:embed="rId2">
            <a:extLst/>
          </a:blip>
          <a:stretch>
            <a:fillRect/>
          </a:stretch>
        </p:blipFill>
        <p:spPr>
          <a:xfrm>
            <a:off x="-1567721" y="3983480"/>
            <a:ext cx="12192001" cy="2388743"/>
          </a:xfrm>
          <a:prstGeom prst="rect">
            <a:avLst/>
          </a:prstGeom>
          <a:ln w="12700">
            <a:miter lim="400000"/>
          </a:ln>
        </p:spPr>
      </p:pic>
      <p:sp>
        <p:nvSpPr>
          <p:cNvPr id="380" name="Title 1"/>
          <p:cNvSpPr txBox="1"/>
          <p:nvPr>
            <p:ph type="title"/>
          </p:nvPr>
        </p:nvSpPr>
        <p:spPr>
          <a:xfrm>
            <a:off x="517867" y="976158"/>
            <a:ext cx="4809314" cy="1447167"/>
          </a:xfrm>
          <a:prstGeom prst="rect">
            <a:avLst/>
          </a:prstGeom>
        </p:spPr>
        <p:txBody>
          <a:bodyPr/>
          <a:lstStyle>
            <a:lvl1pPr defTabSz="740663">
              <a:lnSpc>
                <a:spcPct val="90000"/>
              </a:lnSpc>
              <a:defRPr sz="3240"/>
            </a:lvl1pPr>
          </a:lstStyle>
          <a:p>
            <a:pPr/>
            <a:r>
              <a:t>Using Python and Pynq library to conduct real life tests</a:t>
            </a:r>
          </a:p>
        </p:txBody>
      </p:sp>
      <p:pic>
        <p:nvPicPr>
          <p:cNvPr id="381" name="Picture 4" descr="Picture 4"/>
          <p:cNvPicPr>
            <a:picLocks noChangeAspect="1"/>
          </p:cNvPicPr>
          <p:nvPr/>
        </p:nvPicPr>
        <p:blipFill>
          <a:blip r:embed="rId3">
            <a:extLst/>
          </a:blip>
          <a:stretch>
            <a:fillRect/>
          </a:stretch>
        </p:blipFill>
        <p:spPr>
          <a:xfrm>
            <a:off x="4723121" y="1167982"/>
            <a:ext cx="8848005" cy="5627560"/>
          </a:xfrm>
          <a:prstGeom prst="rect">
            <a:avLst/>
          </a:prstGeom>
          <a:ln w="12700">
            <a:miter lim="400000"/>
          </a:ln>
        </p:spPr>
      </p:pic>
      <p:sp>
        <p:nvSpPr>
          <p:cNvPr id="382" name="Content Placeholder 3"/>
          <p:cNvSpPr txBox="1"/>
          <p:nvPr>
            <p:ph type="body" sz="half" idx="1"/>
          </p:nvPr>
        </p:nvSpPr>
        <p:spPr>
          <a:xfrm>
            <a:off x="5760802" y="339977"/>
            <a:ext cx="5857120" cy="5312732"/>
          </a:xfrm>
          <a:prstGeom prst="rect">
            <a:avLst/>
          </a:prstGeom>
        </p:spPr>
        <p:txBody>
          <a:bodyPr/>
          <a:lstStyle/>
          <a:p>
            <a:pPr lvl="1" marL="0" indent="0">
              <a:spcBef>
                <a:spcPts val="500"/>
              </a:spcBef>
              <a:buSzTx/>
              <a:buNone/>
              <a:defRPr sz="1400"/>
            </a:pPr>
            <a:r>
              <a:t>The Overlay IP we created for our setup with the AXI can be communicated through the Python code allowing us to read portions of the memory.</a:t>
            </a:r>
          </a:p>
          <a:p>
            <a:pPr lvl="1" marL="0" indent="0">
              <a:spcBef>
                <a:spcPts val="500"/>
              </a:spcBef>
              <a:buSzTx/>
              <a:buNone/>
              <a:defRPr sz="1400"/>
            </a:pPr>
            <a:r>
              <a:t>But unfortunately it only allows us to read and write only 2*32 bits.</a:t>
            </a:r>
          </a:p>
        </p:txBody>
      </p:sp>
      <p:sp>
        <p:nvSpPr>
          <p:cNvPr id="383" name="Rectangle 17"/>
          <p:cNvSpPr/>
          <p:nvPr/>
        </p:nvSpPr>
        <p:spPr>
          <a:xfrm>
            <a:off x="517866" y="508090"/>
            <a:ext cx="4672588"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84"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 name="Picture 3" descr="Picture 3"/>
          <p:cNvPicPr>
            <a:picLocks noChangeAspect="1"/>
          </p:cNvPicPr>
          <p:nvPr/>
        </p:nvPicPr>
        <p:blipFill>
          <a:blip r:embed="rId4">
            <a:extLst/>
          </a:blip>
          <a:stretch>
            <a:fillRect/>
          </a:stretch>
        </p:blipFill>
        <p:spPr>
          <a:xfrm>
            <a:off x="12363966" y="1180475"/>
            <a:ext cx="7757002" cy="6120985"/>
          </a:xfrm>
          <a:prstGeom prst="rect">
            <a:avLst/>
          </a:prstGeom>
          <a:ln w="12700">
            <a:miter lim="400000"/>
          </a:ln>
        </p:spPr>
      </p:pic>
      <p:pic>
        <p:nvPicPr>
          <p:cNvPr id="386" name="Picture 5" descr="Picture 5"/>
          <p:cNvPicPr>
            <a:picLocks noChangeAspect="1"/>
          </p:cNvPicPr>
          <p:nvPr/>
        </p:nvPicPr>
        <p:blipFill>
          <a:blip r:embed="rId5">
            <a:extLst/>
          </a:blip>
          <a:stretch>
            <a:fillRect/>
          </a:stretch>
        </p:blipFill>
        <p:spPr>
          <a:xfrm>
            <a:off x="-9198065" y="2998031"/>
            <a:ext cx="8146604" cy="6427034"/>
          </a:xfrm>
          <a:prstGeom prst="rect">
            <a:avLst/>
          </a:prstGeom>
          <a:ln w="12700">
            <a:miter lim="400000"/>
          </a:ln>
        </p:spPr>
      </p:pic>
      <p:pic>
        <p:nvPicPr>
          <p:cNvPr id="387" name="Picture 6" descr="Picture 6"/>
          <p:cNvPicPr>
            <a:picLocks noChangeAspect="1"/>
          </p:cNvPicPr>
          <p:nvPr/>
        </p:nvPicPr>
        <p:blipFill>
          <a:blip r:embed="rId6">
            <a:extLst/>
          </a:blip>
          <a:srcRect l="42156" t="51238" r="39424" b="18234"/>
          <a:stretch>
            <a:fillRect/>
          </a:stretch>
        </p:blipFill>
        <p:spPr>
          <a:xfrm>
            <a:off x="9400023" y="2879162"/>
            <a:ext cx="2267304" cy="153983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90" name="Title 1"/>
          <p:cNvSpPr txBox="1"/>
          <p:nvPr>
            <p:ph type="title"/>
          </p:nvPr>
        </p:nvSpPr>
        <p:spPr>
          <a:xfrm>
            <a:off x="521206" y="1211764"/>
            <a:ext cx="7237056" cy="4727992"/>
          </a:xfrm>
          <a:prstGeom prst="rect">
            <a:avLst/>
          </a:prstGeom>
        </p:spPr>
        <p:txBody>
          <a:bodyPr anchor="b"/>
          <a:lstStyle>
            <a:lvl1pPr>
              <a:defRPr sz="7400"/>
            </a:lvl1pPr>
          </a:lstStyle>
          <a:p>
            <a:pPr/>
            <a:r>
              <a:t>Conclusion and Future Work</a:t>
            </a:r>
          </a:p>
        </p:txBody>
      </p:sp>
      <p:sp>
        <p:nvSpPr>
          <p:cNvPr id="391"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92"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38"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39"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40" name="Title 1"/>
          <p:cNvSpPr txBox="1"/>
          <p:nvPr>
            <p:ph type="title"/>
          </p:nvPr>
        </p:nvSpPr>
        <p:spPr>
          <a:xfrm>
            <a:off x="519393" y="788446"/>
            <a:ext cx="11153214" cy="1113899"/>
          </a:xfrm>
          <a:prstGeom prst="rect">
            <a:avLst/>
          </a:prstGeom>
        </p:spPr>
        <p:txBody>
          <a:bodyPr/>
          <a:lstStyle>
            <a:lvl1pPr algn="ctr">
              <a:defRPr sz="4400"/>
            </a:lvl1pPr>
          </a:lstStyle>
          <a:p>
            <a:pPr/>
            <a:r>
              <a:t>The team</a:t>
            </a:r>
          </a:p>
        </p:txBody>
      </p:sp>
      <p:sp>
        <p:nvSpPr>
          <p:cNvPr id="141" name="Freeform: Shape 30"/>
          <p:cNvSpPr/>
          <p:nvPr/>
        </p:nvSpPr>
        <p:spPr>
          <a:xfrm>
            <a:off x="517868" y="508090"/>
            <a:ext cx="11153217"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grpSp>
        <p:nvGrpSpPr>
          <p:cNvPr id="144" name="Group"/>
          <p:cNvGrpSpPr/>
          <p:nvPr/>
        </p:nvGrpSpPr>
        <p:grpSpPr>
          <a:xfrm>
            <a:off x="625561" y="2254875"/>
            <a:ext cx="2743201" cy="2049129"/>
            <a:chOff x="0" y="0"/>
            <a:chExt cx="2743200" cy="2049127"/>
          </a:xfrm>
        </p:grpSpPr>
        <p:pic>
          <p:nvPicPr>
            <p:cNvPr id="142" name="22-02-07 - ЧЕГ - 12Б - 173.jpg" descr="22-02-07 - ЧЕГ - 12Б - 173.jpg"/>
            <p:cNvPicPr>
              <a:picLocks noChangeAspect="1"/>
            </p:cNvPicPr>
            <p:nvPr/>
          </p:nvPicPr>
          <p:blipFill>
            <a:blip r:embed="rId2">
              <a:extLst/>
            </a:blip>
            <a:srcRect l="700" t="102" r="699" b="32941"/>
            <a:stretch>
              <a:fillRect/>
            </a:stretch>
          </p:blipFill>
          <p:spPr>
            <a:xfrm>
              <a:off x="592732" y="0"/>
              <a:ext cx="1557600" cy="1586604"/>
            </a:xfrm>
            <a:prstGeom prst="rect">
              <a:avLst/>
            </a:prstGeom>
            <a:ln w="12700" cap="flat">
              <a:noFill/>
              <a:miter lim="400000"/>
            </a:ln>
            <a:effectLst>
              <a:outerShdw sx="100000" sy="100000" kx="0" ky="0" algn="b" rotWithShape="0" blurRad="355600" dist="0" dir="0">
                <a:srgbClr val="471800">
                  <a:alpha val="75000"/>
                </a:srgbClr>
              </a:outerShdw>
            </a:effectLst>
          </p:spPr>
        </p:pic>
        <p:sp>
          <p:nvSpPr>
            <p:cNvPr id="143" name="Caption"/>
            <p:cNvSpPr/>
            <p:nvPr/>
          </p:nvSpPr>
          <p:spPr>
            <a:xfrm>
              <a:off x="0" y="1688306"/>
              <a:ext cx="2743201" cy="360822"/>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Ilia Panayotov</a:t>
              </a:r>
            </a:p>
          </p:txBody>
        </p:sp>
      </p:grpSp>
      <p:grpSp>
        <p:nvGrpSpPr>
          <p:cNvPr id="147" name="Group"/>
          <p:cNvGrpSpPr/>
          <p:nvPr/>
        </p:nvGrpSpPr>
        <p:grpSpPr>
          <a:xfrm>
            <a:off x="4499565" y="2254875"/>
            <a:ext cx="2743201" cy="2049129"/>
            <a:chOff x="0" y="0"/>
            <a:chExt cx="2743200" cy="2049127"/>
          </a:xfrm>
        </p:grpSpPr>
        <p:pic>
          <p:nvPicPr>
            <p:cNvPr id="145" name="WhatsApp Image 2024-12-08 at 15.36.54.jpeg" descr="WhatsApp Image 2024-12-08 at 15.36.54.jpeg"/>
            <p:cNvPicPr>
              <a:picLocks noChangeAspect="1"/>
            </p:cNvPicPr>
            <p:nvPr/>
          </p:nvPicPr>
          <p:blipFill>
            <a:blip r:embed="rId3">
              <a:extLst/>
            </a:blip>
            <a:srcRect l="5861" t="18429" r="5861" b="22102"/>
            <a:stretch>
              <a:fillRect/>
            </a:stretch>
          </p:blipFill>
          <p:spPr>
            <a:xfrm>
              <a:off x="488948" y="0"/>
              <a:ext cx="1765304" cy="1586615"/>
            </a:xfrm>
            <a:prstGeom prst="rect">
              <a:avLst/>
            </a:prstGeom>
            <a:ln w="12700" cap="flat">
              <a:noFill/>
              <a:miter lim="400000"/>
            </a:ln>
            <a:effectLst>
              <a:outerShdw sx="100000" sy="100000" kx="0" ky="0" algn="b" rotWithShape="0" blurRad="355600" dist="0" dir="0">
                <a:srgbClr val="013827">
                  <a:alpha val="75000"/>
                </a:srgbClr>
              </a:outerShdw>
            </a:effectLst>
          </p:spPr>
        </p:pic>
        <p:sp>
          <p:nvSpPr>
            <p:cNvPr id="146" name="Caption"/>
            <p:cNvSpPr/>
            <p:nvPr/>
          </p:nvSpPr>
          <p:spPr>
            <a:xfrm>
              <a:off x="0" y="1688306"/>
              <a:ext cx="2743201" cy="360822"/>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Esra Mehmedova</a:t>
              </a:r>
            </a:p>
          </p:txBody>
        </p:sp>
      </p:grpSp>
      <p:grpSp>
        <p:nvGrpSpPr>
          <p:cNvPr id="150" name="Group"/>
          <p:cNvGrpSpPr/>
          <p:nvPr/>
        </p:nvGrpSpPr>
        <p:grpSpPr>
          <a:xfrm>
            <a:off x="8754990" y="2255037"/>
            <a:ext cx="2743201" cy="2048874"/>
            <a:chOff x="0" y="0"/>
            <a:chExt cx="2743200" cy="2048872"/>
          </a:xfrm>
        </p:grpSpPr>
        <p:pic>
          <p:nvPicPr>
            <p:cNvPr id="148" name="Group" descr="Group"/>
            <p:cNvPicPr>
              <a:picLocks noChangeAspect="1"/>
            </p:cNvPicPr>
            <p:nvPr/>
          </p:nvPicPr>
          <p:blipFill>
            <a:blip r:embed="rId4">
              <a:extLst/>
            </a:blip>
            <a:srcRect l="0" t="8648" r="0" b="24325"/>
            <a:stretch>
              <a:fillRect/>
            </a:stretch>
          </p:blipFill>
          <p:spPr>
            <a:xfrm>
              <a:off x="483692" y="0"/>
              <a:ext cx="1775816" cy="1586451"/>
            </a:xfrm>
            <a:prstGeom prst="rect">
              <a:avLst/>
            </a:prstGeom>
            <a:ln w="12700" cap="flat">
              <a:noFill/>
              <a:miter lim="400000"/>
            </a:ln>
            <a:effectLst>
              <a:outerShdw sx="100000" sy="100000" kx="0" ky="0" algn="b" rotWithShape="0" blurRad="355600" dist="0" dir="0">
                <a:srgbClr val="032B3C">
                  <a:alpha val="75000"/>
                </a:srgbClr>
              </a:outerShdw>
            </a:effectLst>
          </p:spPr>
        </p:pic>
        <p:sp>
          <p:nvSpPr>
            <p:cNvPr id="149" name="Caption"/>
            <p:cNvSpPr/>
            <p:nvPr/>
          </p:nvSpPr>
          <p:spPr>
            <a:xfrm>
              <a:off x="0" y="1688050"/>
              <a:ext cx="2743201" cy="360823"/>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Esin Mehmedova</a:t>
              </a:r>
            </a:p>
          </p:txBody>
        </p:sp>
      </p:grpSp>
      <p:grpSp>
        <p:nvGrpSpPr>
          <p:cNvPr id="153" name="Group"/>
          <p:cNvGrpSpPr/>
          <p:nvPr/>
        </p:nvGrpSpPr>
        <p:grpSpPr>
          <a:xfrm>
            <a:off x="2468965" y="4415885"/>
            <a:ext cx="2743202" cy="2049131"/>
            <a:chOff x="0" y="0"/>
            <a:chExt cx="2743200" cy="2049129"/>
          </a:xfrm>
        </p:grpSpPr>
        <p:pic>
          <p:nvPicPr>
            <p:cNvPr id="151" name="WhatsApp Image 2025-01-30 at 11.50.49.jpeg" descr="WhatsApp Image 2025-01-30 at 11.50.49.jpeg"/>
            <p:cNvPicPr>
              <a:picLocks noChangeAspect="1"/>
            </p:cNvPicPr>
            <p:nvPr/>
          </p:nvPicPr>
          <p:blipFill>
            <a:blip r:embed="rId5">
              <a:extLst/>
            </a:blip>
            <a:srcRect l="0" t="0" r="0" b="0"/>
            <a:stretch>
              <a:fillRect/>
            </a:stretch>
          </p:blipFill>
          <p:spPr>
            <a:xfrm>
              <a:off x="578245" y="0"/>
              <a:ext cx="1586710" cy="1586708"/>
            </a:xfrm>
            <a:prstGeom prst="rect">
              <a:avLst/>
            </a:prstGeom>
            <a:ln w="12700" cap="flat">
              <a:noFill/>
              <a:miter lim="400000"/>
            </a:ln>
            <a:effectLst>
              <a:outerShdw sx="100000" sy="100000" kx="0" ky="0" algn="b" rotWithShape="0" blurRad="355600" dist="0" dir="0">
                <a:srgbClr val="532A00">
                  <a:alpha val="75000"/>
                </a:srgbClr>
              </a:outerShdw>
            </a:effectLst>
          </p:spPr>
        </p:pic>
        <p:sp>
          <p:nvSpPr>
            <p:cNvPr id="152" name="Caption"/>
            <p:cNvSpPr/>
            <p:nvPr/>
          </p:nvSpPr>
          <p:spPr>
            <a:xfrm>
              <a:off x="0" y="1688307"/>
              <a:ext cx="2743201" cy="360823"/>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defTabSz="1300480"/>
            </a:lstStyle>
            <a:p>
              <a:pPr/>
              <a:r>
                <a:t>Yiğit İlk</a:t>
              </a:r>
            </a:p>
          </p:txBody>
        </p:sp>
      </p:grpSp>
      <p:sp>
        <p:nvSpPr>
          <p:cNvPr id="154"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7" name="Group"/>
          <p:cNvGrpSpPr/>
          <p:nvPr/>
        </p:nvGrpSpPr>
        <p:grpSpPr>
          <a:xfrm>
            <a:off x="6714283" y="4415938"/>
            <a:ext cx="2743202" cy="2049025"/>
            <a:chOff x="0" y="0"/>
            <a:chExt cx="2743200" cy="2049024"/>
          </a:xfrm>
        </p:grpSpPr>
        <p:pic>
          <p:nvPicPr>
            <p:cNvPr id="155" name="WhatsApp Image 2025-02-02 at 18.45.02.jpeg" descr="WhatsApp Image 2025-02-02 at 18.45.02.jpeg"/>
            <p:cNvPicPr>
              <a:picLocks noChangeAspect="1"/>
            </p:cNvPicPr>
            <p:nvPr/>
          </p:nvPicPr>
          <p:blipFill>
            <a:blip r:embed="rId6">
              <a:extLst/>
            </a:blip>
            <a:stretch>
              <a:fillRect/>
            </a:stretch>
          </p:blipFill>
          <p:spPr>
            <a:xfrm>
              <a:off x="785053" y="0"/>
              <a:ext cx="1173094" cy="1586604"/>
            </a:xfrm>
            <a:prstGeom prst="rect">
              <a:avLst/>
            </a:prstGeom>
            <a:ln w="12700" cap="flat">
              <a:noFill/>
              <a:miter lim="400000"/>
            </a:ln>
            <a:effectLst>
              <a:outerShdw sx="100000" sy="100000" kx="0" ky="0" algn="b" rotWithShape="0" blurRad="355600" dist="0" dir="0">
                <a:srgbClr val="000000">
                  <a:alpha val="75000"/>
                </a:srgbClr>
              </a:outerShdw>
            </a:effectLst>
          </p:spPr>
        </p:pic>
        <p:sp>
          <p:nvSpPr>
            <p:cNvPr id="156" name="Caption"/>
            <p:cNvSpPr/>
            <p:nvPr/>
          </p:nvSpPr>
          <p:spPr>
            <a:xfrm>
              <a:off x="0" y="1688203"/>
              <a:ext cx="2743201" cy="360822"/>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Paul Hagner</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800">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95"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96"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397" name="Rectangle 15"/>
          <p:cNvSpPr/>
          <p:nvPr/>
        </p:nvSpPr>
        <p:spPr>
          <a:xfrm>
            <a:off x="-1" y="0"/>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398" name="Content Placeholder 4" descr="Content Placeholder 4"/>
          <p:cNvPicPr>
            <a:picLocks noChangeAspect="1"/>
          </p:cNvPicPr>
          <p:nvPr/>
        </p:nvPicPr>
        <p:blipFill>
          <a:blip r:embed="rId2">
            <a:extLst/>
          </a:blip>
          <a:srcRect l="20113" t="0" r="31613" b="1"/>
          <a:stretch>
            <a:fillRect/>
          </a:stretch>
        </p:blipFill>
        <p:spPr>
          <a:xfrm>
            <a:off x="517869" y="508089"/>
            <a:ext cx="4221911" cy="5837922"/>
          </a:xfrm>
          <a:prstGeom prst="rect">
            <a:avLst/>
          </a:prstGeom>
          <a:ln w="12700">
            <a:miter lim="400000"/>
          </a:ln>
          <a:effectLst>
            <a:outerShdw sx="100000" sy="100000" kx="0" ky="0" algn="b" rotWithShape="0" blurRad="355600" dist="0" dir="0">
              <a:srgbClr val="000000">
                <a:alpha val="75000"/>
              </a:srgbClr>
            </a:outerShdw>
          </a:effectLst>
        </p:spPr>
      </p:pic>
      <p:sp>
        <p:nvSpPr>
          <p:cNvPr id="399" name="Title 1"/>
          <p:cNvSpPr txBox="1"/>
          <p:nvPr>
            <p:ph type="title"/>
          </p:nvPr>
        </p:nvSpPr>
        <p:spPr>
          <a:xfrm>
            <a:off x="5438760" y="976159"/>
            <a:ext cx="6232314" cy="1463043"/>
          </a:xfrm>
          <a:prstGeom prst="rect">
            <a:avLst/>
          </a:prstGeom>
        </p:spPr>
        <p:txBody>
          <a:bodyPr/>
          <a:lstStyle>
            <a:lvl1pPr defTabSz="905255">
              <a:defRPr sz="4300"/>
            </a:lvl1pPr>
          </a:lstStyle>
          <a:p>
            <a:pPr/>
            <a:r>
              <a:t>Challenges Faced and Solutions Implemented</a:t>
            </a:r>
          </a:p>
        </p:txBody>
      </p:sp>
      <p:sp>
        <p:nvSpPr>
          <p:cNvPr id="400" name="Content Placeholder 3"/>
          <p:cNvSpPr txBox="1"/>
          <p:nvPr>
            <p:ph type="body" sz="half" idx="1"/>
          </p:nvPr>
        </p:nvSpPr>
        <p:spPr>
          <a:xfrm>
            <a:off x="5438774" y="2577869"/>
            <a:ext cx="6232313" cy="3768139"/>
          </a:xfrm>
          <a:prstGeom prst="rect">
            <a:avLst/>
          </a:prstGeom>
        </p:spPr>
        <p:txBody>
          <a:bodyPr/>
          <a:lstStyle/>
          <a:p>
            <a:pPr>
              <a:spcBef>
                <a:spcPts val="2500"/>
              </a:spcBef>
              <a:defRPr b="1" sz="1400"/>
            </a:pPr>
            <a:r>
              <a:t>Encountered Challenges</a:t>
            </a:r>
          </a:p>
          <a:p>
            <a:pPr lvl="1" marL="0" indent="0">
              <a:spcBef>
                <a:spcPts val="500"/>
              </a:spcBef>
              <a:buSzTx/>
              <a:buNone/>
              <a:defRPr sz="1400"/>
            </a:pPr>
            <a:r>
              <a:t>The project faced several challenges, including bugs in the code and issues with integration.</a:t>
            </a:r>
            <a:endParaRPr sz="1800"/>
          </a:p>
          <a:p>
            <a:pPr>
              <a:spcBef>
                <a:spcPts val="2500"/>
              </a:spcBef>
              <a:defRPr b="1" sz="1400"/>
            </a:pPr>
            <a:r>
              <a:t>Debugging Techniques</a:t>
            </a:r>
          </a:p>
          <a:p>
            <a:pPr lvl="1" marL="0" indent="0">
              <a:spcBef>
                <a:spcPts val="500"/>
              </a:spcBef>
              <a:buSzTx/>
              <a:buNone/>
              <a:defRPr sz="1400"/>
            </a:pPr>
            <a:r>
              <a:t>We implemented various debugging techniques to identify and resolve coding issues effectively and efficiently.</a:t>
            </a:r>
            <a:r>
              <a:t> Testing various inputs of 16-bit numbers and comparing them to the output</a:t>
            </a:r>
          </a:p>
        </p:txBody>
      </p:sp>
      <p:sp>
        <p:nvSpPr>
          <p:cNvPr id="401" name="Freeform: Shape 17"/>
          <p:cNvSpPr/>
          <p:nvPr/>
        </p:nvSpPr>
        <p:spPr>
          <a:xfrm>
            <a:off x="5484610" y="508090"/>
            <a:ext cx="618647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02"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05"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06"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07"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08" name="Title 1"/>
          <p:cNvSpPr txBox="1"/>
          <p:nvPr>
            <p:ph type="title"/>
          </p:nvPr>
        </p:nvSpPr>
        <p:spPr>
          <a:xfrm>
            <a:off x="2825495" y="888454"/>
            <a:ext cx="6537960" cy="1463043"/>
          </a:xfrm>
          <a:prstGeom prst="rect">
            <a:avLst/>
          </a:prstGeom>
        </p:spPr>
        <p:txBody>
          <a:bodyPr/>
          <a:lstStyle>
            <a:lvl1pPr algn="ctr">
              <a:defRPr sz="4400"/>
            </a:lvl1pPr>
          </a:lstStyle>
          <a:p>
            <a:pPr/>
            <a:r>
              <a:t>Potential Improvements and Future Work</a:t>
            </a:r>
          </a:p>
        </p:txBody>
      </p:sp>
      <p:sp>
        <p:nvSpPr>
          <p:cNvPr id="409" name="Content Placeholder 3"/>
          <p:cNvSpPr txBox="1"/>
          <p:nvPr>
            <p:ph type="body" sz="half" idx="1"/>
          </p:nvPr>
        </p:nvSpPr>
        <p:spPr>
          <a:xfrm>
            <a:off x="2649184" y="2582579"/>
            <a:ext cx="6893632" cy="3767330"/>
          </a:xfrm>
          <a:prstGeom prst="rect">
            <a:avLst/>
          </a:prstGeom>
        </p:spPr>
        <p:txBody>
          <a:bodyPr/>
          <a:lstStyle/>
          <a:p>
            <a:pPr>
              <a:lnSpc>
                <a:spcPct val="100000"/>
              </a:lnSpc>
              <a:spcBef>
                <a:spcPts val="2500"/>
              </a:spcBef>
              <a:defRPr b="1" sz="1800"/>
            </a:pPr>
            <a:r>
              <a:t>Enhancing Processor Design</a:t>
            </a:r>
          </a:p>
          <a:p>
            <a:pPr lvl="1" marL="0" indent="0">
              <a:lnSpc>
                <a:spcPct val="100000"/>
              </a:lnSpc>
              <a:spcBef>
                <a:spcPts val="500"/>
              </a:spcBef>
              <a:buSzTx/>
              <a:buNone/>
              <a:defRPr sz="1800"/>
            </a:pPr>
            <a:r>
              <a:t>Future improvements can focus on enhancing processor design by implementing a simpler processor file and creating a control unit.</a:t>
            </a:r>
          </a:p>
          <a:p>
            <a:pPr>
              <a:lnSpc>
                <a:spcPct val="100000"/>
              </a:lnSpc>
              <a:spcBef>
                <a:spcPts val="2500"/>
              </a:spcBef>
              <a:defRPr b="1" sz="1800"/>
            </a:pPr>
            <a:r>
              <a:t>Making it fully function on the Pinq board</a:t>
            </a:r>
          </a:p>
          <a:p>
            <a:pPr lvl="1" marL="0" indent="0">
              <a:lnSpc>
                <a:spcPct val="100000"/>
              </a:lnSpc>
              <a:spcBef>
                <a:spcPts val="500"/>
              </a:spcBef>
              <a:buSzTx/>
              <a:buNone/>
              <a:defRPr sz="1800"/>
            </a:pPr>
            <a:r>
              <a:t>Optimizing the </a:t>
            </a:r>
            <a:r>
              <a:t>code for input of the instructions and output, so it is functioning with the Verilog we created for the brains of the project</a:t>
            </a:r>
            <a:r>
              <a:t>.</a:t>
            </a:r>
          </a:p>
          <a:p>
            <a:pPr>
              <a:lnSpc>
                <a:spcPct val="100000"/>
              </a:lnSpc>
              <a:spcBef>
                <a:spcPts val="2500"/>
              </a:spcBef>
              <a:defRPr b="1" sz="1800"/>
            </a:pPr>
            <a:r>
              <a:t>Exploring New Features</a:t>
            </a:r>
          </a:p>
          <a:p>
            <a:pPr lvl="1" marL="0" indent="0">
              <a:lnSpc>
                <a:spcPct val="100000"/>
              </a:lnSpc>
              <a:spcBef>
                <a:spcPts val="500"/>
              </a:spcBef>
              <a:buSzTx/>
              <a:buNone/>
              <a:defRPr sz="1800"/>
            </a:pPr>
            <a:r>
              <a:t>Exploring additional features like interrupts and advanced memory management can significantly enhance processor capabilities.</a:t>
            </a:r>
          </a:p>
        </p:txBody>
      </p:sp>
      <p:sp>
        <p:nvSpPr>
          <p:cNvPr id="410" name="Freeform: Shape 30"/>
          <p:cNvSpPr/>
          <p:nvPr/>
        </p:nvSpPr>
        <p:spPr>
          <a:xfrm>
            <a:off x="517868" y="508090"/>
            <a:ext cx="11156264"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411" name="Slide Number Placeholder 1"/>
          <p:cNvSpPr txBox="1"/>
          <p:nvPr>
            <p:ph type="sldNum" sz="quarter" idx="2"/>
          </p:nvPr>
        </p:nvSpPr>
        <p:spPr>
          <a:xfrm>
            <a:off x="11860948" y="6487405"/>
            <a:ext cx="231276"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Line Graph"/>
          <p:cNvSpPr/>
          <p:nvPr/>
        </p:nvSpPr>
        <p:spPr>
          <a:xfrm>
            <a:off x="1222816" y="1165713"/>
            <a:ext cx="910939" cy="908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6"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rgbClr val="000000"/>
          </a:solidFill>
          <a:ln w="12700">
            <a:miter lim="400000"/>
          </a:ln>
        </p:spPr>
        <p:txBody>
          <a:bodyPr lIns="45718" tIns="45718" rIns="45718" bIns="45718" anchor="ctr"/>
          <a:lstStyle/>
          <a:p>
            <a:pPr algn="l"/>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60" name="Title 1"/>
          <p:cNvSpPr txBox="1"/>
          <p:nvPr>
            <p:ph type="title"/>
          </p:nvPr>
        </p:nvSpPr>
        <p:spPr>
          <a:xfrm>
            <a:off x="521206" y="1211764"/>
            <a:ext cx="7237056" cy="4727992"/>
          </a:xfrm>
          <a:prstGeom prst="rect">
            <a:avLst/>
          </a:prstGeom>
        </p:spPr>
        <p:txBody>
          <a:bodyPr anchor="b"/>
          <a:lstStyle>
            <a:lvl1pPr>
              <a:defRPr sz="7400"/>
            </a:lvl1pPr>
          </a:lstStyle>
          <a:p>
            <a:pPr/>
            <a:r>
              <a:t>Introduction to the Project</a:t>
            </a:r>
          </a:p>
        </p:txBody>
      </p:sp>
      <p:sp>
        <p:nvSpPr>
          <p:cNvPr id="161"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62"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Rectangle 6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65" name="Rectangle 6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66" name="Rectangle 65"/>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67" name="Rectangle 67"/>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168" name="Picture 2" descr="Picture 2"/>
          <p:cNvPicPr>
            <a:picLocks noChangeAspect="1"/>
          </p:cNvPicPr>
          <p:nvPr/>
        </p:nvPicPr>
        <p:blipFill>
          <a:blip r:embed="rId2">
            <a:extLst/>
          </a:blip>
          <a:srcRect l="23396" t="0" r="11421" b="1"/>
          <a:stretch>
            <a:fillRect/>
          </a:stretch>
        </p:blipFill>
        <p:spPr>
          <a:xfrm>
            <a:off x="5958018" y="508088"/>
            <a:ext cx="5709728" cy="5846992"/>
          </a:xfrm>
          <a:prstGeom prst="rect">
            <a:avLst/>
          </a:prstGeom>
          <a:ln w="12700">
            <a:miter lim="400000"/>
          </a:ln>
          <a:effectLst>
            <a:outerShdw sx="100000" sy="100000" kx="0" ky="0" algn="b" rotWithShape="0" blurRad="355600" dist="0" dir="0">
              <a:srgbClr val="000000">
                <a:alpha val="75000"/>
              </a:srgbClr>
            </a:outerShdw>
          </a:effectLst>
        </p:spPr>
      </p:pic>
      <p:sp>
        <p:nvSpPr>
          <p:cNvPr id="169" name="Title 1"/>
          <p:cNvSpPr txBox="1"/>
          <p:nvPr>
            <p:ph type="title"/>
          </p:nvPr>
        </p:nvSpPr>
        <p:spPr>
          <a:xfrm>
            <a:off x="517869" y="976159"/>
            <a:ext cx="4798204" cy="1463043"/>
          </a:xfrm>
          <a:prstGeom prst="rect">
            <a:avLst/>
          </a:prstGeom>
        </p:spPr>
        <p:txBody>
          <a:bodyPr/>
          <a:lstStyle>
            <a:lvl1pPr>
              <a:defRPr sz="4100"/>
            </a:lvl1pPr>
          </a:lstStyle>
          <a:p>
            <a:pPr/>
            <a:r>
              <a:t>Project Objectives and Goals</a:t>
            </a:r>
          </a:p>
        </p:txBody>
      </p:sp>
      <p:sp>
        <p:nvSpPr>
          <p:cNvPr id="170" name="Content Placeholder 3"/>
          <p:cNvSpPr txBox="1"/>
          <p:nvPr>
            <p:ph type="body" sz="half" idx="1"/>
          </p:nvPr>
        </p:nvSpPr>
        <p:spPr>
          <a:xfrm>
            <a:off x="517871" y="2578606"/>
            <a:ext cx="4672966" cy="3767332"/>
          </a:xfrm>
          <a:prstGeom prst="rect">
            <a:avLst/>
          </a:prstGeom>
        </p:spPr>
        <p:txBody>
          <a:bodyPr/>
          <a:lstStyle/>
          <a:p>
            <a:pPr>
              <a:spcBef>
                <a:spcPts val="2500"/>
              </a:spcBef>
              <a:defRPr b="1" sz="1800"/>
            </a:pPr>
            <a:r>
              <a:t>Design a 16-bit Processor</a:t>
            </a:r>
          </a:p>
          <a:p>
            <a:pPr lvl="1" marL="0" indent="0">
              <a:spcBef>
                <a:spcPts val="500"/>
              </a:spcBef>
              <a:buSzTx/>
              <a:buNone/>
              <a:defRPr sz="1800"/>
            </a:pPr>
            <a:r>
              <a:t>The project aims to design a functional 16-bit processor capable of executing eight specific </a:t>
            </a:r>
            <a:r>
              <a:t>instructions</a:t>
            </a:r>
            <a:r>
              <a:t>, enhancing computational capabilities.</a:t>
            </a:r>
          </a:p>
          <a:p>
            <a:pPr>
              <a:spcBef>
                <a:spcPts val="2500"/>
              </a:spcBef>
              <a:defRPr b="1" sz="1800"/>
            </a:pPr>
            <a:r>
              <a:t>Understanding Digital Design</a:t>
            </a:r>
          </a:p>
          <a:p>
            <a:pPr lvl="1" marL="0" indent="0">
              <a:spcBef>
                <a:spcPts val="500"/>
              </a:spcBef>
              <a:buSzTx/>
              <a:buNone/>
              <a:defRPr sz="1800"/>
            </a:pPr>
            <a:r>
              <a:t>We aim to deepen our understanding of digital design principles, which are crucial for successful hardware implementation.</a:t>
            </a:r>
          </a:p>
        </p:txBody>
      </p:sp>
      <p:sp>
        <p:nvSpPr>
          <p:cNvPr id="171" name="Rectangle 69"/>
          <p:cNvSpPr/>
          <p:nvPr/>
        </p:nvSpPr>
        <p:spPr>
          <a:xfrm>
            <a:off x="517871" y="508090"/>
            <a:ext cx="467296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2"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Rectangle 9"/>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5" name="Rectangle 11"/>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6" name="Rectangle 13"/>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7" name="Rectangle 15"/>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78" name="Title 1"/>
          <p:cNvSpPr txBox="1"/>
          <p:nvPr>
            <p:ph type="title"/>
          </p:nvPr>
        </p:nvSpPr>
        <p:spPr>
          <a:xfrm>
            <a:off x="5438760" y="976159"/>
            <a:ext cx="6232314" cy="1463043"/>
          </a:xfrm>
          <a:prstGeom prst="rect">
            <a:avLst/>
          </a:prstGeom>
        </p:spPr>
        <p:txBody>
          <a:bodyPr/>
          <a:lstStyle>
            <a:lvl1pPr>
              <a:defRPr sz="4400"/>
            </a:lvl1pPr>
          </a:lstStyle>
          <a:p>
            <a:pPr/>
            <a:r>
              <a:t>Introduction to the PYNQ-Z2 Board</a:t>
            </a:r>
          </a:p>
        </p:txBody>
      </p:sp>
      <p:sp>
        <p:nvSpPr>
          <p:cNvPr id="179" name="Content Placeholder 3"/>
          <p:cNvSpPr txBox="1"/>
          <p:nvPr>
            <p:ph type="body" sz="half" idx="1"/>
          </p:nvPr>
        </p:nvSpPr>
        <p:spPr>
          <a:xfrm>
            <a:off x="5438774" y="2577869"/>
            <a:ext cx="6232313" cy="3768139"/>
          </a:xfrm>
          <a:prstGeom prst="rect">
            <a:avLst/>
          </a:prstGeom>
        </p:spPr>
        <p:txBody>
          <a:bodyPr/>
          <a:lstStyle/>
          <a:p>
            <a:pPr>
              <a:spcBef>
                <a:spcPts val="2500"/>
              </a:spcBef>
              <a:defRPr b="1" sz="1400"/>
            </a:pPr>
            <a:r>
              <a:t>FPGA Development Board</a:t>
            </a:r>
          </a:p>
          <a:p>
            <a:pPr lvl="1" marL="0" indent="0">
              <a:spcBef>
                <a:spcPts val="500"/>
              </a:spcBef>
              <a:buSzTx/>
              <a:buNone/>
              <a:defRPr sz="1400"/>
            </a:pPr>
            <a:r>
              <a:t>The PYNQ-Z2 board serves as an FPGA development platform, enabling advanced hardware designs and digital signal processing projects.</a:t>
            </a:r>
            <a:endParaRPr sz="1800"/>
          </a:p>
          <a:p>
            <a:pPr>
              <a:spcBef>
                <a:spcPts val="2500"/>
              </a:spcBef>
              <a:defRPr b="1" sz="1400"/>
            </a:pPr>
            <a:r>
              <a:t>Xilinx Zynq-7000 SoC</a:t>
            </a:r>
          </a:p>
          <a:p>
            <a:pPr lvl="1" marL="0" indent="0">
              <a:spcBef>
                <a:spcPts val="500"/>
              </a:spcBef>
              <a:buSzTx/>
              <a:buNone/>
              <a:defRPr sz="1400"/>
            </a:pPr>
            <a:r>
              <a:t>This board is based on the Xilinx Zynq-7000 System on Chip, integrating programmable logic with an ARM processor for versatile applications.</a:t>
            </a:r>
            <a:endParaRPr sz="1800"/>
          </a:p>
          <a:p>
            <a:pPr>
              <a:spcBef>
                <a:spcPts val="2500"/>
              </a:spcBef>
              <a:defRPr b="1" sz="1400"/>
            </a:pPr>
            <a:r>
              <a:t>Custom Processor Design</a:t>
            </a:r>
          </a:p>
          <a:p>
            <a:pPr lvl="1" marL="0" indent="0">
              <a:spcBef>
                <a:spcPts val="500"/>
              </a:spcBef>
              <a:buSzTx/>
              <a:buNone/>
              <a:defRPr sz="1400"/>
            </a:pPr>
            <a:r>
              <a:t>The combination of programmable logic and ARM processing capabilities allows for custom processor designs tailored to specific applications.</a:t>
            </a:r>
          </a:p>
        </p:txBody>
      </p:sp>
      <p:sp>
        <p:nvSpPr>
          <p:cNvPr id="180" name="Freeform: Shape 17"/>
          <p:cNvSpPr/>
          <p:nvPr/>
        </p:nvSpPr>
        <p:spPr>
          <a:xfrm>
            <a:off x="5484610" y="508090"/>
            <a:ext cx="618647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181" name="Picture 2" descr="Picture 2"/>
          <p:cNvPicPr>
            <a:picLocks noChangeAspect="1"/>
          </p:cNvPicPr>
          <p:nvPr/>
        </p:nvPicPr>
        <p:blipFill>
          <a:blip r:embed="rId2">
            <a:extLst/>
          </a:blip>
          <a:stretch>
            <a:fillRect/>
          </a:stretch>
        </p:blipFill>
        <p:spPr>
          <a:xfrm>
            <a:off x="375427" y="1095293"/>
            <a:ext cx="4667411" cy="4667414"/>
          </a:xfrm>
          <a:prstGeom prst="rect">
            <a:avLst/>
          </a:prstGeom>
          <a:ln w="12700">
            <a:miter lim="400000"/>
          </a:ln>
          <a:effectLst>
            <a:outerShdw sx="100000" sy="100000" kx="0" ky="0" algn="b" rotWithShape="0" blurRad="254000" dist="127000" dir="16200000">
              <a:srgbClr val="000000">
                <a:alpha val="70000"/>
              </a:srgbClr>
            </a:outerShdw>
          </a:effectLst>
        </p:spPr>
      </p:pic>
      <p:sp>
        <p:nvSpPr>
          <p:cNvPr id="182"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Rectangle 6"/>
          <p:cNvSpPr/>
          <p:nvPr/>
        </p:nvSpPr>
        <p:spPr>
          <a:xfrm>
            <a:off x="0" y="0"/>
            <a:ext cx="12192000" cy="6858000"/>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85" name="Title 1"/>
          <p:cNvSpPr txBox="1"/>
          <p:nvPr>
            <p:ph type="title"/>
          </p:nvPr>
        </p:nvSpPr>
        <p:spPr>
          <a:xfrm>
            <a:off x="521206" y="1211764"/>
            <a:ext cx="7237056" cy="4727992"/>
          </a:xfrm>
          <a:prstGeom prst="rect">
            <a:avLst/>
          </a:prstGeom>
        </p:spPr>
        <p:txBody>
          <a:bodyPr anchor="b"/>
          <a:lstStyle/>
          <a:p>
            <a:pPr>
              <a:defRPr sz="7400"/>
            </a:pPr>
            <a:r>
              <a:t>Processor Architecture and </a:t>
            </a:r>
            <a:br/>
            <a:r>
              <a:t>Instruction</a:t>
            </a:r>
            <a:r>
              <a:t> Set</a:t>
            </a:r>
          </a:p>
        </p:txBody>
      </p:sp>
      <p:sp>
        <p:nvSpPr>
          <p:cNvPr id="186" name="Freeform: Shape 8"/>
          <p:cNvSpPr/>
          <p:nvPr/>
        </p:nvSpPr>
        <p:spPr>
          <a:xfrm>
            <a:off x="517868" y="6208776"/>
            <a:ext cx="7269483" cy="149281"/>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87"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Rectangle 22"/>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90" name="Rectangle 24"/>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91" name="Rectangle 26"/>
          <p:cNvSpPr/>
          <p:nvPr/>
        </p:nvSpPr>
        <p:spPr>
          <a:xfrm>
            <a:off x="517869" y="508090"/>
            <a:ext cx="5021186"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92" name="Rectangle 28"/>
          <p:cNvSpPr/>
          <p:nvPr/>
        </p:nvSpPr>
        <p:spPr>
          <a:xfrm>
            <a:off x="-2" y="-1"/>
            <a:ext cx="12188956" cy="6857997"/>
          </a:xfrm>
          <a:prstGeom prst="rect">
            <a:avLst/>
          </a:prstGeom>
          <a:solidFill>
            <a:srgbClr val="FFFFFF"/>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sp>
        <p:nvSpPr>
          <p:cNvPr id="193" name="Title 1"/>
          <p:cNvSpPr txBox="1"/>
          <p:nvPr>
            <p:ph type="title"/>
          </p:nvPr>
        </p:nvSpPr>
        <p:spPr>
          <a:xfrm>
            <a:off x="517865" y="976159"/>
            <a:ext cx="6300220" cy="1322905"/>
          </a:xfrm>
          <a:prstGeom prst="rect">
            <a:avLst/>
          </a:prstGeom>
        </p:spPr>
        <p:txBody>
          <a:bodyPr/>
          <a:lstStyle>
            <a:lvl1pPr defTabSz="868680">
              <a:lnSpc>
                <a:spcPct val="90000"/>
              </a:lnSpc>
              <a:defRPr sz="4100"/>
            </a:lvl1pPr>
          </a:lstStyle>
          <a:p>
            <a:pPr/>
            <a:r>
              <a:t>Overview of the 16-Bit Processor Architecture</a:t>
            </a:r>
          </a:p>
        </p:txBody>
      </p:sp>
      <p:sp>
        <p:nvSpPr>
          <p:cNvPr id="194" name="Content Placeholder 3"/>
          <p:cNvSpPr txBox="1"/>
          <p:nvPr>
            <p:ph type="body" sz="half" idx="1"/>
          </p:nvPr>
        </p:nvSpPr>
        <p:spPr>
          <a:xfrm>
            <a:off x="7335949" y="1088203"/>
            <a:ext cx="4331797" cy="5257803"/>
          </a:xfrm>
          <a:prstGeom prst="rect">
            <a:avLst/>
          </a:prstGeom>
        </p:spPr>
        <p:txBody>
          <a:bodyPr/>
          <a:lstStyle/>
          <a:p>
            <a:pPr>
              <a:spcBef>
                <a:spcPts val="2500"/>
              </a:spcBef>
              <a:defRPr b="1" sz="1600"/>
            </a:pPr>
            <a:r>
              <a:t>Register File</a:t>
            </a:r>
          </a:p>
          <a:p>
            <a:pPr lvl="1" marL="0" indent="0">
              <a:spcBef>
                <a:spcPts val="500"/>
              </a:spcBef>
              <a:buSzTx/>
              <a:buNone/>
              <a:defRPr sz="1600"/>
            </a:pPr>
            <a:r>
              <a:t>Stores temporary data and instructions for quick processor access.</a:t>
            </a:r>
            <a:endParaRPr sz="1800"/>
          </a:p>
          <a:p>
            <a:pPr lvl="1" marL="0" indent="0">
              <a:spcBef>
                <a:spcPts val="500"/>
              </a:spcBef>
              <a:buSzTx/>
              <a:buNone/>
              <a:defRPr b="1" sz="1600"/>
            </a:pPr>
            <a:r>
              <a:t>Arithmetic Logic Unit (ALU)</a:t>
            </a:r>
            <a:endParaRPr sz="1800"/>
          </a:p>
          <a:p>
            <a:pPr lvl="1" marL="0" indent="0">
              <a:spcBef>
                <a:spcPts val="500"/>
              </a:spcBef>
              <a:buSzTx/>
              <a:buNone/>
              <a:defRPr sz="1600"/>
            </a:pPr>
            <a:r>
              <a:t>Performs arithmetic operations for instruction execution.</a:t>
            </a:r>
            <a:endParaRPr sz="1800"/>
          </a:p>
          <a:p>
            <a:pPr lvl="1" marL="0" indent="0">
              <a:spcBef>
                <a:spcPts val="500"/>
              </a:spcBef>
              <a:buSzTx/>
              <a:buNone/>
              <a:defRPr b="1" sz="1600"/>
            </a:pPr>
            <a:r>
              <a:t>Processor</a:t>
            </a:r>
            <a:endParaRPr sz="1800"/>
          </a:p>
          <a:p>
            <a:pPr lvl="1" marL="0" indent="0">
              <a:spcBef>
                <a:spcPts val="500"/>
              </a:spcBef>
              <a:buSzTx/>
              <a:buNone/>
              <a:defRPr sz="1600"/>
            </a:pPr>
            <a:r>
              <a:t>Directs data flow and manages instruction execution.</a:t>
            </a:r>
            <a:endParaRPr sz="1800"/>
          </a:p>
          <a:p>
            <a:pPr lvl="1" marL="0" indent="0">
              <a:spcBef>
                <a:spcPts val="500"/>
              </a:spcBef>
              <a:buSzTx/>
              <a:buNone/>
              <a:defRPr b="1" sz="1600"/>
            </a:pPr>
            <a:r>
              <a:t>Data Memory</a:t>
            </a:r>
            <a:endParaRPr sz="1800"/>
          </a:p>
          <a:p>
            <a:pPr lvl="1" marL="0" indent="0">
              <a:spcBef>
                <a:spcPts val="500"/>
              </a:spcBef>
              <a:buSzTx/>
              <a:buNone/>
              <a:defRPr sz="1600"/>
            </a:pPr>
            <a:r>
              <a:t>Stores and retrieves data needed during execution.</a:t>
            </a:r>
            <a:endParaRPr sz="1800"/>
          </a:p>
          <a:p>
            <a:pPr lvl="1" marL="0" indent="0">
              <a:spcBef>
                <a:spcPts val="500"/>
              </a:spcBef>
              <a:buSzTx/>
              <a:buNone/>
              <a:defRPr b="1" sz="1600"/>
            </a:pPr>
            <a:r>
              <a:t>Instruction Memory</a:t>
            </a:r>
            <a:endParaRPr sz="1800"/>
          </a:p>
          <a:p>
            <a:pPr lvl="1" marL="0" indent="0">
              <a:spcBef>
                <a:spcPts val="500"/>
              </a:spcBef>
              <a:buSzTx/>
              <a:buNone/>
              <a:defRPr sz="1600"/>
            </a:pPr>
            <a:r>
              <a:t>Holds program instructions for the processor to execute.</a:t>
            </a:r>
          </a:p>
        </p:txBody>
      </p:sp>
      <p:sp>
        <p:nvSpPr>
          <p:cNvPr id="195" name="Rectangle 30"/>
          <p:cNvSpPr/>
          <p:nvPr/>
        </p:nvSpPr>
        <p:spPr>
          <a:xfrm>
            <a:off x="517866" y="508090"/>
            <a:ext cx="6281932" cy="149281"/>
          </a:xfrm>
          <a:prstGeom prst="rect">
            <a:avLst/>
          </a:prstGeom>
          <a:solidFill>
            <a:srgbClr val="000000"/>
          </a:solidFill>
          <a:ln w="12700">
            <a:miter lim="400000"/>
          </a:ln>
        </p:spPr>
        <p:txBody>
          <a:bodyPr lIns="45718" tIns="45718" rIns="45718" bIns="45718" anchor="ctr"/>
          <a:lstStyle/>
          <a:p>
            <a:pPr>
              <a:defRPr>
                <a:solidFill>
                  <a:srgbClr val="FFFFFF"/>
                </a:solidFill>
                <a:latin typeface="Bierstadt"/>
                <a:ea typeface="Bierstadt"/>
                <a:cs typeface="Bierstadt"/>
                <a:sym typeface="Bierstadt"/>
              </a:defRPr>
            </a:pPr>
          </a:p>
        </p:txBody>
      </p:sp>
      <p:pic>
        <p:nvPicPr>
          <p:cNvPr id="196" name="Graphic 16" descr="Graphic 16"/>
          <p:cNvPicPr>
            <a:picLocks noChangeAspect="1"/>
          </p:cNvPicPr>
          <p:nvPr/>
        </p:nvPicPr>
        <p:blipFill>
          <a:blip r:embed="rId2">
            <a:extLst/>
          </a:blip>
          <a:stretch>
            <a:fillRect/>
          </a:stretch>
        </p:blipFill>
        <p:spPr>
          <a:xfrm>
            <a:off x="517866" y="2429691"/>
            <a:ext cx="6031270" cy="3916313"/>
          </a:xfrm>
          <a:prstGeom prst="rect">
            <a:avLst/>
          </a:prstGeom>
          <a:ln w="12700">
            <a:miter lim="400000"/>
          </a:ln>
        </p:spPr>
      </p:pic>
      <p:sp>
        <p:nvSpPr>
          <p:cNvPr id="197"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Graphic 4" descr="Graphic 4"/>
          <p:cNvPicPr>
            <a:picLocks noChangeAspect="1"/>
          </p:cNvPicPr>
          <p:nvPr/>
        </p:nvPicPr>
        <p:blipFill>
          <a:blip r:embed="rId2">
            <a:extLst/>
          </a:blip>
          <a:stretch>
            <a:fillRect/>
          </a:stretch>
        </p:blipFill>
        <p:spPr>
          <a:xfrm>
            <a:off x="1621149" y="855319"/>
            <a:ext cx="8949702" cy="5811355"/>
          </a:xfrm>
          <a:prstGeom prst="rect">
            <a:avLst/>
          </a:prstGeom>
          <a:ln w="12700">
            <a:miter lim="400000"/>
          </a:ln>
        </p:spPr>
      </p:pic>
      <p:sp>
        <p:nvSpPr>
          <p:cNvPr id="200" name="Slide Number Placeholder 1"/>
          <p:cNvSpPr txBox="1"/>
          <p:nvPr>
            <p:ph type="sldNum" sz="quarter" idx="2"/>
          </p:nvPr>
        </p:nvSpPr>
        <p:spPr>
          <a:xfrm>
            <a:off x="11924520" y="6487407"/>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1200">
        <p159:morph option="byObject"/>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GestaltVTI">
  <a:themeElements>
    <a:clrScheme name="GestaltVTI">
      <a:dk1>
        <a:srgbClr val="000000"/>
      </a:dk1>
      <a:lt1>
        <a:srgbClr val="000000"/>
      </a:lt1>
      <a:dk2>
        <a:srgbClr val="A7A7A7"/>
      </a:dk2>
      <a:lt2>
        <a:srgbClr val="535353"/>
      </a:lt2>
      <a:accent1>
        <a:srgbClr val="EBA000"/>
      </a:accent1>
      <a:accent2>
        <a:srgbClr val="00BAC8"/>
      </a:accent2>
      <a:accent3>
        <a:srgbClr val="E64823"/>
      </a:accent3>
      <a:accent4>
        <a:srgbClr val="4D5AFF"/>
      </a:accent4>
      <a:accent5>
        <a:srgbClr val="FE5D21"/>
      </a:accent5>
      <a:accent6>
        <a:srgbClr val="00C777"/>
      </a:accent6>
      <a:hlink>
        <a:srgbClr val="0000FF"/>
      </a:hlink>
      <a:folHlink>
        <a:srgbClr val="FF00FF"/>
      </a:folHlink>
    </a:clrScheme>
    <a:fontScheme name="GestaltVTI">
      <a:majorFont>
        <a:latin typeface="Helvetica"/>
        <a:ea typeface="Helvetica"/>
        <a:cs typeface="Helvetica"/>
      </a:majorFont>
      <a:minorFont>
        <a:latin typeface="Aptos"/>
        <a:ea typeface="Aptos"/>
        <a:cs typeface="Aptos"/>
      </a:minorFont>
    </a:fontScheme>
    <a:fmtScheme name="Gestal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estaltVTI">
  <a:themeElements>
    <a:clrScheme name="GestaltVTI">
      <a:dk1>
        <a:srgbClr val="000000"/>
      </a:dk1>
      <a:lt1>
        <a:srgbClr val="FFFFFF"/>
      </a:lt1>
      <a:dk2>
        <a:srgbClr val="A7A7A7"/>
      </a:dk2>
      <a:lt2>
        <a:srgbClr val="535353"/>
      </a:lt2>
      <a:accent1>
        <a:srgbClr val="EBA000"/>
      </a:accent1>
      <a:accent2>
        <a:srgbClr val="00BAC8"/>
      </a:accent2>
      <a:accent3>
        <a:srgbClr val="E64823"/>
      </a:accent3>
      <a:accent4>
        <a:srgbClr val="4D5AFF"/>
      </a:accent4>
      <a:accent5>
        <a:srgbClr val="FE5D21"/>
      </a:accent5>
      <a:accent6>
        <a:srgbClr val="00C777"/>
      </a:accent6>
      <a:hlink>
        <a:srgbClr val="0000FF"/>
      </a:hlink>
      <a:folHlink>
        <a:srgbClr val="FF00FF"/>
      </a:folHlink>
    </a:clrScheme>
    <a:fontScheme name="GestaltVTI">
      <a:majorFont>
        <a:latin typeface="Helvetica"/>
        <a:ea typeface="Helvetica"/>
        <a:cs typeface="Helvetica"/>
      </a:majorFont>
      <a:minorFont>
        <a:latin typeface="Aptos"/>
        <a:ea typeface="Aptos"/>
        <a:cs typeface="Aptos"/>
      </a:minorFont>
    </a:fontScheme>
    <a:fmtScheme name="Gestal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ctr"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